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Orthèses de cheville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800" y="1264180"/>
            <a:ext cx="7928452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Types</a:t>
            </a:r>
            <a:r>
              <a:rPr sz="2800" dirty="0"/>
              <a:t>, </a:t>
            </a:r>
            <a:r>
              <a:rPr sz="2800" dirty="0" err="1"/>
              <a:t>critères</a:t>
            </a:r>
            <a:r>
              <a:rPr sz="2800" dirty="0"/>
              <a:t> de </a:t>
            </a:r>
            <a:r>
              <a:rPr sz="2800" dirty="0" err="1"/>
              <a:t>choix</a:t>
            </a:r>
            <a:r>
              <a:rPr sz="2800" dirty="0"/>
              <a:t> et </a:t>
            </a:r>
            <a:r>
              <a:rPr sz="2800" dirty="0" err="1"/>
              <a:t>prise</a:t>
            </a:r>
            <a:r>
              <a:rPr sz="2800" dirty="0"/>
              <a:t> de </a:t>
            </a:r>
            <a:r>
              <a:rPr sz="2800" dirty="0" err="1"/>
              <a:t>mesure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/>
              <a:t>Les </a:t>
            </a:r>
            <a:r>
              <a:rPr sz="2800" dirty="0" err="1"/>
              <a:t>orthèses</a:t>
            </a:r>
            <a:r>
              <a:rPr sz="2800" dirty="0"/>
              <a:t> de </a:t>
            </a:r>
            <a:r>
              <a:rPr sz="2800" dirty="0" err="1"/>
              <a:t>cheville</a:t>
            </a:r>
            <a:r>
              <a:rPr sz="2800" dirty="0"/>
              <a:t> </a:t>
            </a:r>
            <a:r>
              <a:rPr sz="2800" dirty="0" err="1" smtClean="0"/>
              <a:t>compensent</a:t>
            </a:r>
            <a:r>
              <a:rPr lang="fr-FR" sz="2800" dirty="0" smtClean="0"/>
              <a:t>: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 </a:t>
            </a:r>
            <a:r>
              <a:rPr sz="2800" dirty="0" err="1"/>
              <a:t>une</a:t>
            </a:r>
            <a:r>
              <a:rPr sz="2800" dirty="0"/>
              <a:t> </a:t>
            </a:r>
            <a:r>
              <a:rPr sz="2800" dirty="0" err="1"/>
              <a:t>défaillance</a:t>
            </a:r>
            <a:r>
              <a:rPr sz="2800" dirty="0"/>
              <a:t> </a:t>
            </a:r>
            <a:r>
              <a:rPr sz="2800" dirty="0" err="1"/>
              <a:t>ligamentaire</a:t>
            </a:r>
            <a:r>
              <a:rPr sz="2800" dirty="0"/>
              <a:t>, </a:t>
            </a:r>
            <a:r>
              <a:rPr sz="2800" dirty="0" err="1" smtClean="0"/>
              <a:t>musculaire</a:t>
            </a:r>
            <a:r>
              <a:rPr sz="2800" dirty="0" smtClean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osseuse</a:t>
            </a:r>
            <a:r>
              <a:rPr sz="2800" dirty="0" smtClean="0"/>
              <a:t>.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/>
            </a:r>
            <a:br>
              <a:rPr sz="2800" dirty="0"/>
            </a:br>
            <a:r>
              <a:rPr sz="2800" dirty="0" err="1"/>
              <a:t>Elles</a:t>
            </a:r>
            <a:r>
              <a:rPr sz="2800" dirty="0"/>
              <a:t> </a:t>
            </a:r>
            <a:r>
              <a:rPr sz="2800" dirty="0" err="1"/>
              <a:t>visent</a:t>
            </a:r>
            <a:r>
              <a:rPr sz="2800" dirty="0"/>
              <a:t> </a:t>
            </a:r>
            <a:r>
              <a:rPr sz="2800" dirty="0" smtClean="0"/>
              <a:t>à</a:t>
            </a:r>
            <a:r>
              <a:rPr lang="fr-FR" sz="2800" dirty="0" smtClean="0"/>
              <a:t>: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fr-FR" sz="2800" dirty="0" smtClean="0"/>
              <a:t>- S</a:t>
            </a:r>
            <a:r>
              <a:rPr sz="2800" dirty="0" err="1" smtClean="0"/>
              <a:t>tabiliser</a:t>
            </a:r>
            <a:r>
              <a:rPr sz="2800" dirty="0" smtClean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fr-FR" sz="2800" dirty="0" smtClean="0"/>
              <a:t>- I</a:t>
            </a:r>
            <a:r>
              <a:rPr sz="2800" dirty="0" err="1" smtClean="0"/>
              <a:t>mmobiliser</a:t>
            </a:r>
            <a:endParaRPr lang="fr-FR" sz="2800" dirty="0" smtClean="0"/>
          </a:p>
          <a:p>
            <a:pPr marL="457200" indent="-457200">
              <a:buFontTx/>
              <a:buChar char="-"/>
              <a:defRPr sz="2000">
                <a:solidFill>
                  <a:srgbClr val="000000"/>
                </a:solidFill>
              </a:defRPr>
            </a:pPr>
            <a:r>
              <a:rPr lang="fr-FR" sz="2800" dirty="0" smtClean="0"/>
              <a:t>S</a:t>
            </a:r>
            <a:r>
              <a:rPr sz="2800" dirty="0" err="1" smtClean="0"/>
              <a:t>outenir</a:t>
            </a:r>
            <a:r>
              <a:rPr sz="2800" dirty="0" smtClean="0"/>
              <a:t> </a:t>
            </a:r>
            <a:r>
              <a:rPr sz="2800" dirty="0"/>
              <a:t>la </a:t>
            </a:r>
            <a:r>
              <a:rPr sz="2800" dirty="0" err="1"/>
              <a:t>cheville</a:t>
            </a:r>
            <a:r>
              <a:rPr sz="2800" dirty="0"/>
              <a:t> </a:t>
            </a:r>
            <a:r>
              <a:rPr sz="2800" dirty="0" err="1"/>
              <a:t>selon</a:t>
            </a:r>
            <a:r>
              <a:rPr sz="2800" dirty="0"/>
              <a:t> la </a:t>
            </a:r>
            <a:r>
              <a:rPr sz="2800" dirty="0" err="1"/>
              <a:t>gravité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de </a:t>
            </a:r>
            <a:r>
              <a:rPr sz="2800" dirty="0"/>
              <a:t>la </a:t>
            </a:r>
            <a:r>
              <a:rPr sz="2800" dirty="0" err="1"/>
              <a:t>lésion</a:t>
            </a:r>
            <a:r>
              <a:rPr sz="28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27" y="3946415"/>
            <a:ext cx="2093141" cy="2474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Gravité de la lésion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645920"/>
            <a:ext cx="7744108" cy="44319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b="1" dirty="0" err="1" smtClean="0"/>
              <a:t>Entorse</a:t>
            </a:r>
            <a:r>
              <a:rPr sz="2800" b="1" dirty="0" smtClean="0"/>
              <a:t> </a:t>
            </a:r>
            <a:r>
              <a:rPr sz="2800" b="1" dirty="0" err="1"/>
              <a:t>bénigne</a:t>
            </a:r>
            <a:r>
              <a:rPr sz="2800" b="1" dirty="0"/>
              <a:t> (I</a:t>
            </a:r>
            <a:r>
              <a:rPr sz="2800" b="1" dirty="0" smtClean="0"/>
              <a:t>)</a:t>
            </a:r>
            <a:r>
              <a:rPr sz="2800" dirty="0" smtClean="0"/>
              <a:t>→ </a:t>
            </a:r>
            <a:r>
              <a:rPr sz="2800" dirty="0" err="1"/>
              <a:t>Attelle</a:t>
            </a:r>
            <a:r>
              <a:rPr sz="2800" dirty="0"/>
              <a:t> </a:t>
            </a:r>
            <a:r>
              <a:rPr sz="2800" dirty="0" err="1"/>
              <a:t>souple</a:t>
            </a:r>
            <a:r>
              <a:rPr sz="2800" dirty="0"/>
              <a:t> (</a:t>
            </a:r>
            <a:r>
              <a:rPr sz="2800" dirty="0" err="1"/>
              <a:t>FortiLax</a:t>
            </a:r>
            <a:r>
              <a:rPr sz="2800" dirty="0"/>
              <a:t>™,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Malleoaction</a:t>
            </a:r>
            <a:r>
              <a:rPr sz="2800" dirty="0"/>
              <a:t>®)</a:t>
            </a:r>
            <a:br>
              <a:rPr sz="2800" dirty="0"/>
            </a:br>
            <a:r>
              <a:rPr sz="2800" b="1" dirty="0" err="1" smtClean="0"/>
              <a:t>Entorse</a:t>
            </a:r>
            <a:r>
              <a:rPr sz="2800" b="1" dirty="0" smtClean="0"/>
              <a:t> </a:t>
            </a:r>
            <a:r>
              <a:rPr sz="2800" b="1" dirty="0" err="1"/>
              <a:t>moyenne</a:t>
            </a:r>
            <a:r>
              <a:rPr sz="2800" b="1" dirty="0"/>
              <a:t> (II</a:t>
            </a:r>
            <a:r>
              <a:rPr sz="2800" b="1" dirty="0" smtClean="0"/>
              <a:t>) </a:t>
            </a:r>
            <a:r>
              <a:rPr sz="2800" dirty="0" smtClean="0"/>
              <a:t>→ </a:t>
            </a:r>
            <a:r>
              <a:rPr sz="2800" dirty="0"/>
              <a:t>Semi-</a:t>
            </a:r>
            <a:r>
              <a:rPr sz="2800" dirty="0" err="1"/>
              <a:t>rigide</a:t>
            </a:r>
            <a:r>
              <a:rPr sz="2800" dirty="0"/>
              <a:t> (</a:t>
            </a:r>
            <a:r>
              <a:rPr sz="2800" dirty="0" err="1"/>
              <a:t>AirSport</a:t>
            </a:r>
            <a:r>
              <a:rPr sz="2800" dirty="0"/>
              <a:t>+,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ActyLight</a:t>
            </a:r>
            <a:r>
              <a:rPr sz="2800" dirty="0"/>
              <a:t>®)</a:t>
            </a:r>
            <a:br>
              <a:rPr sz="2800" dirty="0"/>
            </a:br>
            <a:r>
              <a:rPr sz="2800" b="1" dirty="0" err="1" smtClean="0"/>
              <a:t>Entorse</a:t>
            </a:r>
            <a:r>
              <a:rPr sz="2800" b="1" dirty="0" smtClean="0"/>
              <a:t> </a:t>
            </a:r>
            <a:r>
              <a:rPr sz="2800" b="1" dirty="0"/>
              <a:t>grave (III</a:t>
            </a:r>
            <a:r>
              <a:rPr sz="2800" b="1" dirty="0" smtClean="0"/>
              <a:t>) </a:t>
            </a:r>
            <a:r>
              <a:rPr sz="2800" dirty="0" smtClean="0"/>
              <a:t>→ </a:t>
            </a:r>
            <a:r>
              <a:rPr sz="2800" dirty="0"/>
              <a:t>Botte de </a:t>
            </a:r>
            <a:r>
              <a:rPr sz="2800" dirty="0" err="1"/>
              <a:t>marche</a:t>
            </a:r>
            <a:r>
              <a:rPr sz="2800" dirty="0"/>
              <a:t> (</a:t>
            </a:r>
            <a:r>
              <a:rPr sz="2800" dirty="0" err="1"/>
              <a:t>AirSelect</a:t>
            </a:r>
            <a:r>
              <a:rPr sz="2800" dirty="0"/>
              <a:t>™,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Maxtrax</a:t>
            </a:r>
            <a:r>
              <a:rPr sz="2800" dirty="0"/>
              <a:t>®)</a:t>
            </a:r>
            <a:br>
              <a:rPr sz="2800" dirty="0"/>
            </a:br>
            <a:r>
              <a:rPr sz="2800" b="1" dirty="0" smtClean="0"/>
              <a:t>Post-op </a:t>
            </a:r>
            <a:r>
              <a:rPr sz="2800" b="1" dirty="0"/>
              <a:t>/ </a:t>
            </a:r>
            <a:r>
              <a:rPr sz="2800" b="1" dirty="0" err="1" smtClean="0"/>
              <a:t>arthrodèse</a:t>
            </a:r>
            <a:r>
              <a:rPr sz="2800" dirty="0" smtClean="0"/>
              <a:t>→ </a:t>
            </a:r>
            <a:r>
              <a:rPr sz="2800" dirty="0" err="1"/>
              <a:t>Articulée</a:t>
            </a:r>
            <a:r>
              <a:rPr sz="2800" dirty="0"/>
              <a:t> (X-Act ROM Lite™,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AchiLax</a:t>
            </a:r>
            <a:r>
              <a:rPr sz="2800" dirty="0"/>
              <a:t>™)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Objectif thérapeutique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780" y="1237547"/>
            <a:ext cx="6747360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Maintien</a:t>
            </a:r>
            <a:r>
              <a:rPr sz="2800" dirty="0"/>
              <a:t> </a:t>
            </a:r>
            <a:r>
              <a:rPr sz="2800" dirty="0" err="1"/>
              <a:t>fonctionnel</a:t>
            </a:r>
            <a:r>
              <a:rPr sz="2800" dirty="0"/>
              <a:t> → </a:t>
            </a:r>
            <a:r>
              <a:rPr sz="2800" dirty="0" err="1"/>
              <a:t>orthèse</a:t>
            </a:r>
            <a:r>
              <a:rPr sz="2800" dirty="0"/>
              <a:t> </a:t>
            </a:r>
            <a:r>
              <a:rPr sz="2800" dirty="0" err="1"/>
              <a:t>souple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Limitation </a:t>
            </a:r>
            <a:r>
              <a:rPr sz="2800" dirty="0" err="1"/>
              <a:t>mécanique</a:t>
            </a:r>
            <a:r>
              <a:rPr sz="2800" dirty="0"/>
              <a:t> → semi-</a:t>
            </a:r>
            <a:r>
              <a:rPr sz="2800" dirty="0" err="1"/>
              <a:t>rigide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Immobilisation</a:t>
            </a:r>
            <a:r>
              <a:rPr sz="2800" dirty="0"/>
              <a:t> </a:t>
            </a:r>
            <a:r>
              <a:rPr sz="2800" dirty="0" err="1"/>
              <a:t>stricte</a:t>
            </a:r>
            <a:r>
              <a:rPr sz="2800" dirty="0"/>
              <a:t> → </a:t>
            </a:r>
            <a:r>
              <a:rPr sz="2800" dirty="0" err="1"/>
              <a:t>rigide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articulée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smtClean="0"/>
              <a:t>Principe </a:t>
            </a:r>
            <a:r>
              <a:rPr sz="2800" u="sng" dirty="0" err="1"/>
              <a:t>clé</a:t>
            </a:r>
            <a:r>
              <a:rPr sz="2800" u="sng" dirty="0"/>
              <a:t> </a:t>
            </a:r>
            <a:r>
              <a:rPr sz="2800" u="sng" dirty="0" smtClean="0"/>
              <a:t>:</a:t>
            </a:r>
            <a:r>
              <a:rPr lang="fr-FR" sz="2800" u="sng" dirty="0" smtClean="0"/>
              <a:t> </a:t>
            </a:r>
            <a:r>
              <a:rPr lang="fr-FR" sz="2800" dirty="0" smtClean="0"/>
              <a:t>E</a:t>
            </a:r>
            <a:r>
              <a:rPr sz="2800" dirty="0" err="1" smtClean="0"/>
              <a:t>quilibre</a:t>
            </a:r>
            <a:r>
              <a:rPr sz="2800" dirty="0" smtClean="0"/>
              <a:t> </a:t>
            </a:r>
            <a:r>
              <a:rPr sz="2800" dirty="0"/>
              <a:t>entre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stabilité</a:t>
            </a:r>
            <a:r>
              <a:rPr sz="2800" dirty="0" smtClean="0"/>
              <a:t> </a:t>
            </a:r>
            <a:r>
              <a:rPr sz="2800" dirty="0"/>
              <a:t>et </a:t>
            </a:r>
            <a:r>
              <a:rPr sz="2800" dirty="0" err="1"/>
              <a:t>mobilité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pour </a:t>
            </a:r>
            <a:r>
              <a:rPr sz="2800" dirty="0" err="1"/>
              <a:t>éviter</a:t>
            </a:r>
            <a:r>
              <a:rPr sz="2800" dirty="0"/>
              <a:t> la </a:t>
            </a:r>
            <a:r>
              <a:rPr sz="2800" dirty="0" err="1"/>
              <a:t>raideur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articulaire</a:t>
            </a:r>
            <a:r>
              <a:rPr sz="28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270" y="3836262"/>
            <a:ext cx="4431969" cy="26037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Confort et observance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595" y="1395754"/>
            <a:ext cx="7753276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Textile </a:t>
            </a:r>
            <a:r>
              <a:rPr sz="2800" dirty="0" err="1"/>
              <a:t>respirant</a:t>
            </a:r>
            <a:r>
              <a:rPr sz="2800" dirty="0"/>
              <a:t>, </a:t>
            </a:r>
            <a:r>
              <a:rPr sz="2800" dirty="0" err="1"/>
              <a:t>hypoallergénique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Serrage</a:t>
            </a:r>
            <a:r>
              <a:rPr sz="2800" dirty="0"/>
              <a:t> </a:t>
            </a:r>
            <a:r>
              <a:rPr sz="2800" dirty="0" err="1"/>
              <a:t>velcro</a:t>
            </a:r>
            <a:r>
              <a:rPr sz="2800" dirty="0"/>
              <a:t> </a:t>
            </a:r>
            <a:r>
              <a:rPr sz="2800" dirty="0" err="1"/>
              <a:t>ajustable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Compatibilité</a:t>
            </a:r>
            <a:r>
              <a:rPr sz="2800" dirty="0"/>
              <a:t> </a:t>
            </a:r>
            <a:r>
              <a:rPr sz="2800" dirty="0" err="1"/>
              <a:t>chaussure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Zones </a:t>
            </a:r>
            <a:r>
              <a:rPr sz="2800" dirty="0" err="1"/>
              <a:t>malléolaires</a:t>
            </a:r>
            <a:r>
              <a:rPr sz="2800" dirty="0"/>
              <a:t> </a:t>
            </a:r>
            <a:r>
              <a:rPr sz="2800" dirty="0" err="1"/>
              <a:t>ergonomiques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➡Un </a:t>
            </a:r>
            <a:r>
              <a:rPr sz="2800" dirty="0" err="1"/>
              <a:t>confort</a:t>
            </a:r>
            <a:r>
              <a:rPr sz="2800" dirty="0"/>
              <a:t> optimal </a:t>
            </a:r>
            <a:r>
              <a:rPr sz="2800" dirty="0" err="1"/>
              <a:t>favorise</a:t>
            </a:r>
            <a:r>
              <a:rPr sz="2800" dirty="0"/>
              <a:t> </a:t>
            </a:r>
            <a:r>
              <a:rPr sz="2800" dirty="0" err="1"/>
              <a:t>l’adhésion</a:t>
            </a:r>
            <a:r>
              <a:rPr sz="2800" dirty="0"/>
              <a:t> du patient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et </a:t>
            </a:r>
            <a:r>
              <a:rPr sz="2800" dirty="0" err="1"/>
              <a:t>prévient</a:t>
            </a:r>
            <a:r>
              <a:rPr sz="2800" dirty="0"/>
              <a:t> les abandons.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Activité du patient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914" y="1369875"/>
            <a:ext cx="8572731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 smtClean="0"/>
              <a:t>Sédentaire</a:t>
            </a:r>
            <a:r>
              <a:rPr sz="2800" dirty="0" smtClean="0"/>
              <a:t> </a:t>
            </a:r>
            <a:r>
              <a:rPr sz="2800" dirty="0"/>
              <a:t>/ </a:t>
            </a:r>
            <a:r>
              <a:rPr sz="2800" dirty="0" err="1" smtClean="0"/>
              <a:t>âgé</a:t>
            </a:r>
            <a:r>
              <a:rPr sz="2800" dirty="0" smtClean="0"/>
              <a:t> </a:t>
            </a:r>
            <a:r>
              <a:rPr sz="2800" dirty="0"/>
              <a:t>→ </a:t>
            </a:r>
            <a:r>
              <a:rPr sz="2800" dirty="0" err="1"/>
              <a:t>souple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semi-</a:t>
            </a:r>
            <a:r>
              <a:rPr sz="2800" dirty="0" err="1"/>
              <a:t>rigide</a:t>
            </a:r>
            <a:r>
              <a:rPr sz="2800" dirty="0"/>
              <a:t> facile à </a:t>
            </a:r>
            <a:r>
              <a:rPr sz="2800" dirty="0" err="1" smtClean="0"/>
              <a:t>enfiler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 smtClean="0"/>
              <a:t>Actif</a:t>
            </a:r>
            <a:r>
              <a:rPr sz="2800" dirty="0" smtClean="0"/>
              <a:t> </a:t>
            </a:r>
            <a:r>
              <a:rPr sz="2800" dirty="0"/>
              <a:t>/ </a:t>
            </a:r>
            <a:r>
              <a:rPr sz="2800" dirty="0" err="1" smtClean="0"/>
              <a:t>professionnel</a:t>
            </a:r>
            <a:r>
              <a:rPr sz="2800" dirty="0" smtClean="0"/>
              <a:t> </a:t>
            </a:r>
            <a:r>
              <a:rPr sz="2800" dirty="0"/>
              <a:t>→ semi-</a:t>
            </a:r>
            <a:r>
              <a:rPr sz="2800" dirty="0" err="1"/>
              <a:t>rigide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 smtClean="0"/>
              <a:t>articulée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lang="fr-FR" sz="2800" dirty="0" smtClean="0"/>
              <a:t>S</a:t>
            </a:r>
            <a:r>
              <a:rPr sz="2800" dirty="0" err="1" smtClean="0"/>
              <a:t>portif</a:t>
            </a:r>
            <a:r>
              <a:rPr sz="2800" dirty="0" smtClean="0"/>
              <a:t> </a:t>
            </a:r>
            <a:r>
              <a:rPr sz="2800" dirty="0"/>
              <a:t>→ </a:t>
            </a:r>
            <a:r>
              <a:rPr sz="2800" dirty="0" err="1"/>
              <a:t>souple</a:t>
            </a:r>
            <a:r>
              <a:rPr sz="2800" dirty="0"/>
              <a:t> </a:t>
            </a:r>
            <a:r>
              <a:rPr sz="2800" dirty="0" err="1"/>
              <a:t>renforcée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semi-</a:t>
            </a:r>
            <a:r>
              <a:rPr sz="2800" dirty="0" err="1"/>
              <a:t>rigide</a:t>
            </a:r>
            <a:r>
              <a:rPr sz="2800" dirty="0"/>
              <a:t> </a:t>
            </a:r>
            <a:r>
              <a:rPr sz="2800" dirty="0" err="1" smtClean="0"/>
              <a:t>basse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smtClean="0"/>
              <a:t>Post-</a:t>
            </a:r>
            <a:r>
              <a:rPr sz="2800" dirty="0" err="1" smtClean="0"/>
              <a:t>opératoire</a:t>
            </a:r>
            <a:r>
              <a:rPr sz="2800" dirty="0" smtClean="0"/>
              <a:t> </a:t>
            </a:r>
            <a:r>
              <a:rPr sz="2800" dirty="0"/>
              <a:t>→ botte </a:t>
            </a:r>
            <a:r>
              <a:rPr sz="2800" dirty="0" err="1"/>
              <a:t>rigide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articulée</a:t>
            </a:r>
            <a:r>
              <a:rPr sz="2800" dirty="0"/>
              <a:t> ROM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Prise de mesure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90" y="1344079"/>
            <a:ext cx="8000267" cy="44319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u="sng" dirty="0" err="1"/>
              <a:t>Objectifs</a:t>
            </a:r>
            <a:r>
              <a:rPr sz="2800" u="sng" dirty="0"/>
              <a:t> : </a:t>
            </a:r>
            <a:r>
              <a:rPr sz="2800" dirty="0" err="1"/>
              <a:t>centrage</a:t>
            </a:r>
            <a:r>
              <a:rPr sz="2800" dirty="0"/>
              <a:t> </a:t>
            </a:r>
            <a:r>
              <a:rPr sz="2800" dirty="0" err="1"/>
              <a:t>biomécanique</a:t>
            </a:r>
            <a:r>
              <a:rPr sz="2800" dirty="0"/>
              <a:t>, </a:t>
            </a:r>
            <a:r>
              <a:rPr sz="2800" dirty="0" err="1"/>
              <a:t>maintien</a:t>
            </a:r>
            <a:r>
              <a:rPr sz="2800" dirty="0"/>
              <a:t> </a:t>
            </a:r>
            <a:r>
              <a:rPr sz="2800" dirty="0" err="1"/>
              <a:t>efficace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tolérance</a:t>
            </a:r>
            <a:r>
              <a:rPr sz="2800" dirty="0" smtClean="0"/>
              <a:t> </a:t>
            </a:r>
            <a:r>
              <a:rPr sz="2800" dirty="0" err="1"/>
              <a:t>cutanée</a:t>
            </a:r>
            <a:r>
              <a:rPr sz="2800" dirty="0" smtClean="0"/>
              <a:t>.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Mesures</a:t>
            </a:r>
            <a:r>
              <a:rPr sz="2800" dirty="0"/>
              <a:t> </a:t>
            </a:r>
            <a:r>
              <a:rPr sz="2800" dirty="0" err="1"/>
              <a:t>principales</a:t>
            </a:r>
            <a:r>
              <a:rPr sz="2800" dirty="0"/>
              <a:t> : tour de </a:t>
            </a:r>
            <a:r>
              <a:rPr sz="2800" dirty="0" err="1"/>
              <a:t>cheville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longueur</a:t>
            </a:r>
            <a:r>
              <a:rPr sz="2800" dirty="0" smtClean="0"/>
              <a:t> </a:t>
            </a:r>
            <a:r>
              <a:rPr sz="2800" dirty="0"/>
              <a:t>pied-</a:t>
            </a:r>
            <a:r>
              <a:rPr sz="2800" dirty="0" err="1"/>
              <a:t>cheville</a:t>
            </a:r>
            <a:r>
              <a:rPr sz="2800" dirty="0"/>
              <a:t>, </a:t>
            </a:r>
            <a:r>
              <a:rPr sz="2800" dirty="0" err="1"/>
              <a:t>pointure</a:t>
            </a:r>
            <a:r>
              <a:rPr sz="2800" dirty="0"/>
              <a:t>, tour de </a:t>
            </a:r>
            <a:r>
              <a:rPr sz="2800" dirty="0" err="1"/>
              <a:t>mollet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amplitude </a:t>
            </a:r>
            <a:r>
              <a:rPr sz="2800" dirty="0"/>
              <a:t>(ROM)</a:t>
            </a:r>
            <a:br>
              <a:rPr sz="2800" dirty="0"/>
            </a:br>
            <a:r>
              <a:rPr sz="2800" dirty="0"/>
              <a:t>• Patient </a:t>
            </a:r>
            <a:r>
              <a:rPr sz="2800" dirty="0" err="1"/>
              <a:t>assis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</a:t>
            </a:r>
            <a:r>
              <a:rPr sz="2800" dirty="0" err="1"/>
              <a:t>debout</a:t>
            </a:r>
            <a:r>
              <a:rPr sz="2800" dirty="0"/>
              <a:t>, pied à 90°</a:t>
            </a:r>
            <a:br>
              <a:rPr sz="2800" dirty="0"/>
            </a:br>
            <a:r>
              <a:rPr sz="2800" dirty="0"/>
              <a:t>• Comparer au </a:t>
            </a:r>
            <a:r>
              <a:rPr sz="2800" dirty="0" err="1"/>
              <a:t>côté</a:t>
            </a:r>
            <a:r>
              <a:rPr sz="2800" dirty="0"/>
              <a:t> </a:t>
            </a:r>
            <a:r>
              <a:rPr sz="2800" dirty="0" err="1"/>
              <a:t>sain</a:t>
            </a:r>
            <a:r>
              <a:rPr sz="2800" dirty="0"/>
              <a:t> </a:t>
            </a:r>
            <a:r>
              <a:rPr sz="2800" dirty="0" err="1"/>
              <a:t>si</a:t>
            </a:r>
            <a:r>
              <a:rPr sz="2800" dirty="0"/>
              <a:t> possible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Grilles fabricant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067" y="1283611"/>
            <a:ext cx="7537961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u="sng" dirty="0" err="1"/>
              <a:t>DonJoy</a:t>
            </a:r>
            <a:r>
              <a:rPr sz="2800" u="sng" dirty="0"/>
              <a:t>® / </a:t>
            </a:r>
            <a:r>
              <a:rPr sz="2800" u="sng" dirty="0" err="1"/>
              <a:t>Aircast</a:t>
            </a:r>
            <a:r>
              <a:rPr sz="2800" u="sng" dirty="0"/>
              <a:t>® : </a:t>
            </a:r>
            <a:r>
              <a:rPr sz="2800" dirty="0"/>
              <a:t>XS 19–21 cm / S 21–23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/ </a:t>
            </a:r>
            <a:r>
              <a:rPr sz="2800" dirty="0"/>
              <a:t>M 23–25 / L 25–27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/ </a:t>
            </a:r>
            <a:r>
              <a:rPr sz="2800" dirty="0"/>
              <a:t>XL 27–29 / XXL 29–31</a:t>
            </a:r>
            <a:br>
              <a:rPr sz="2800" dirty="0"/>
            </a:br>
            <a:r>
              <a:rPr sz="2800" u="sng" dirty="0" err="1"/>
              <a:t>Thuasne</a:t>
            </a:r>
            <a:r>
              <a:rPr sz="2800" u="sng" dirty="0"/>
              <a:t>® : </a:t>
            </a:r>
            <a:r>
              <a:rPr sz="2800" dirty="0"/>
              <a:t>T1 19–21 / T2 21–23 / T3 23–25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/ </a:t>
            </a:r>
            <a:r>
              <a:rPr sz="2800" dirty="0"/>
              <a:t>T4 25–27 / T5 27–29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err="1" smtClean="0"/>
              <a:t>Vérifier</a:t>
            </a:r>
            <a:r>
              <a:rPr sz="2800" dirty="0" smtClean="0"/>
              <a:t> </a:t>
            </a:r>
            <a:r>
              <a:rPr sz="2800" dirty="0" err="1"/>
              <a:t>symétrie</a:t>
            </a:r>
            <a:r>
              <a:rPr sz="2800" dirty="0"/>
              <a:t> </a:t>
            </a:r>
            <a:r>
              <a:rPr sz="2800" dirty="0" err="1"/>
              <a:t>bilatérale</a:t>
            </a:r>
            <a:r>
              <a:rPr sz="2800" dirty="0"/>
              <a:t>, absence de </a:t>
            </a:r>
            <a:r>
              <a:rPr sz="2800" dirty="0" err="1" smtClean="0"/>
              <a:t>frottement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et </a:t>
            </a:r>
            <a:r>
              <a:rPr sz="2800" dirty="0" err="1"/>
              <a:t>stabilité</a:t>
            </a:r>
            <a:r>
              <a:rPr sz="2800" dirty="0"/>
              <a:t> </a:t>
            </a:r>
            <a:r>
              <a:rPr sz="2800" dirty="0" err="1"/>
              <a:t>dynamique</a:t>
            </a:r>
            <a:r>
              <a:rPr sz="2800" dirty="0"/>
              <a:t> à la </a:t>
            </a:r>
            <a:r>
              <a:rPr sz="2800" dirty="0" err="1"/>
              <a:t>marche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Points clés de l’essayage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138" y="1314850"/>
            <a:ext cx="6032677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Centrer</a:t>
            </a:r>
            <a:r>
              <a:rPr sz="2800" dirty="0"/>
              <a:t> la zone </a:t>
            </a:r>
            <a:r>
              <a:rPr sz="2800" dirty="0" err="1"/>
              <a:t>malléolaire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Éviter</a:t>
            </a:r>
            <a:r>
              <a:rPr sz="2800" dirty="0"/>
              <a:t> </a:t>
            </a:r>
            <a:r>
              <a:rPr sz="2800" dirty="0" err="1"/>
              <a:t>toute</a:t>
            </a:r>
            <a:r>
              <a:rPr sz="2800" dirty="0"/>
              <a:t> compression </a:t>
            </a:r>
            <a:r>
              <a:rPr sz="2800" dirty="0" err="1"/>
              <a:t>osseuse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Tester la </a:t>
            </a:r>
            <a:r>
              <a:rPr sz="2800" dirty="0" err="1"/>
              <a:t>marche</a:t>
            </a:r>
            <a:r>
              <a:rPr sz="2800" dirty="0"/>
              <a:t> et les </a:t>
            </a:r>
            <a:r>
              <a:rPr sz="2800" dirty="0" err="1"/>
              <a:t>escaliers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Vérifier</a:t>
            </a:r>
            <a:r>
              <a:rPr sz="2800" dirty="0"/>
              <a:t> la </a:t>
            </a:r>
            <a:r>
              <a:rPr sz="2800" dirty="0" err="1"/>
              <a:t>compatibilité</a:t>
            </a:r>
            <a:r>
              <a:rPr sz="2800" dirty="0"/>
              <a:t> </a:t>
            </a:r>
            <a:r>
              <a:rPr sz="2800" dirty="0" err="1"/>
              <a:t>chaussure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Ajuster</a:t>
            </a:r>
            <a:r>
              <a:rPr sz="2800" dirty="0"/>
              <a:t> après 24–48h </a:t>
            </a:r>
            <a:r>
              <a:rPr sz="2800" dirty="0" err="1"/>
              <a:t>si</a:t>
            </a:r>
            <a:r>
              <a:rPr sz="2800" dirty="0"/>
              <a:t> </a:t>
            </a:r>
            <a:r>
              <a:rPr sz="2800" dirty="0" err="1"/>
              <a:t>œdème</a:t>
            </a:r>
            <a:r>
              <a:rPr sz="2800" dirty="0"/>
              <a:t> </a:t>
            </a:r>
            <a:r>
              <a:rPr sz="2800" dirty="0" err="1"/>
              <a:t>réduit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Arbre décisionnel simplifié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15" y="1210914"/>
            <a:ext cx="8516819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Objectif</a:t>
            </a:r>
            <a:r>
              <a:rPr sz="2800" dirty="0"/>
              <a:t> → Type </a:t>
            </a:r>
            <a:r>
              <a:rPr sz="2800" dirty="0" err="1"/>
              <a:t>d’orthèse</a:t>
            </a:r>
            <a:r>
              <a:rPr sz="2800" dirty="0"/>
              <a:t> → </a:t>
            </a:r>
            <a:r>
              <a:rPr sz="2800" dirty="0" err="1"/>
              <a:t>Durée</a:t>
            </a:r>
            <a:r>
              <a:rPr sz="2800" dirty="0"/>
              <a:t> </a:t>
            </a:r>
            <a:r>
              <a:rPr sz="2800" dirty="0" err="1"/>
              <a:t>moyenne</a:t>
            </a:r>
            <a:r>
              <a:rPr sz="2800" dirty="0"/>
              <a:t> → </a:t>
            </a:r>
            <a:r>
              <a:rPr sz="2800" dirty="0" err="1"/>
              <a:t>Exemple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b="1" dirty="0" err="1"/>
              <a:t>Soulager</a:t>
            </a:r>
            <a:r>
              <a:rPr sz="2800" b="1" dirty="0"/>
              <a:t> / </a:t>
            </a:r>
            <a:r>
              <a:rPr sz="2800" b="1" dirty="0" err="1"/>
              <a:t>maintenir</a:t>
            </a:r>
            <a:r>
              <a:rPr sz="2800" b="1" dirty="0"/>
              <a:t> </a:t>
            </a:r>
            <a:r>
              <a:rPr sz="2800" dirty="0"/>
              <a:t>→ </a:t>
            </a:r>
            <a:r>
              <a:rPr sz="2800" dirty="0" err="1"/>
              <a:t>Souple</a:t>
            </a:r>
            <a:r>
              <a:rPr sz="2800" dirty="0"/>
              <a:t> (2–3 </a:t>
            </a:r>
            <a:r>
              <a:rPr sz="2800" dirty="0" err="1"/>
              <a:t>sem</a:t>
            </a:r>
            <a:r>
              <a:rPr sz="2800" dirty="0"/>
              <a:t>)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→ </a:t>
            </a:r>
            <a:r>
              <a:rPr sz="2800" dirty="0" err="1"/>
              <a:t>FortiLax</a:t>
            </a:r>
            <a:r>
              <a:rPr sz="2800" dirty="0"/>
              <a:t>™, </a:t>
            </a:r>
            <a:r>
              <a:rPr sz="2800" dirty="0" err="1"/>
              <a:t>Malleoaction</a:t>
            </a:r>
            <a:r>
              <a:rPr sz="2800" dirty="0"/>
              <a:t>®</a:t>
            </a:r>
            <a:br>
              <a:rPr sz="2800" dirty="0"/>
            </a:br>
            <a:r>
              <a:rPr sz="2800" dirty="0"/>
              <a:t>• </a:t>
            </a:r>
            <a:r>
              <a:rPr sz="2800" b="1" dirty="0" err="1"/>
              <a:t>Stabiliser</a:t>
            </a:r>
            <a:r>
              <a:rPr sz="2800" b="1" dirty="0"/>
              <a:t> / </a:t>
            </a:r>
            <a:r>
              <a:rPr sz="2800" b="1" dirty="0" err="1"/>
              <a:t>appui</a:t>
            </a:r>
            <a:r>
              <a:rPr sz="2800" b="1" dirty="0"/>
              <a:t> </a:t>
            </a:r>
            <a:r>
              <a:rPr sz="2800" dirty="0"/>
              <a:t>→ Semi-</a:t>
            </a:r>
            <a:r>
              <a:rPr sz="2800" dirty="0" err="1"/>
              <a:t>rigide</a:t>
            </a:r>
            <a:r>
              <a:rPr sz="2800" dirty="0"/>
              <a:t> (3–6 </a:t>
            </a:r>
            <a:r>
              <a:rPr sz="2800" dirty="0" err="1"/>
              <a:t>sem</a:t>
            </a:r>
            <a:r>
              <a:rPr sz="2800" dirty="0"/>
              <a:t>)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→ </a:t>
            </a:r>
            <a:r>
              <a:rPr sz="2800" dirty="0" err="1"/>
              <a:t>AirSport</a:t>
            </a:r>
            <a:r>
              <a:rPr sz="2800" dirty="0"/>
              <a:t>+, </a:t>
            </a:r>
            <a:r>
              <a:rPr sz="2800" dirty="0" err="1"/>
              <a:t>ActyLight</a:t>
            </a:r>
            <a:r>
              <a:rPr sz="2800" dirty="0"/>
              <a:t>®</a:t>
            </a:r>
            <a:br>
              <a:rPr sz="2800" dirty="0"/>
            </a:br>
            <a:r>
              <a:rPr sz="2800" dirty="0"/>
              <a:t>• </a:t>
            </a:r>
            <a:r>
              <a:rPr sz="2800" b="1" dirty="0" err="1"/>
              <a:t>Contrôle</a:t>
            </a:r>
            <a:r>
              <a:rPr sz="2800" b="1" dirty="0"/>
              <a:t> post-op </a:t>
            </a:r>
            <a:r>
              <a:rPr sz="2800" dirty="0"/>
              <a:t>→ </a:t>
            </a:r>
            <a:r>
              <a:rPr sz="2800" dirty="0" err="1"/>
              <a:t>Articulée</a:t>
            </a:r>
            <a:r>
              <a:rPr sz="2800" dirty="0"/>
              <a:t> (4–8 </a:t>
            </a:r>
            <a:r>
              <a:rPr sz="2800" dirty="0" err="1"/>
              <a:t>sem</a:t>
            </a:r>
            <a:r>
              <a:rPr sz="2800" dirty="0"/>
              <a:t>)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→ </a:t>
            </a:r>
            <a:r>
              <a:rPr sz="2800" dirty="0" err="1"/>
              <a:t>MaloLax</a:t>
            </a:r>
            <a:r>
              <a:rPr sz="2800" dirty="0"/>
              <a:t>™, </a:t>
            </a:r>
            <a:r>
              <a:rPr sz="2800" dirty="0" err="1"/>
              <a:t>AchiLax</a:t>
            </a:r>
            <a:r>
              <a:rPr sz="2800" dirty="0"/>
              <a:t>™</a:t>
            </a:r>
            <a:br>
              <a:rPr sz="2800" dirty="0"/>
            </a:br>
            <a:r>
              <a:rPr sz="2800" dirty="0"/>
              <a:t>• </a:t>
            </a:r>
            <a:r>
              <a:rPr sz="2800" b="1" dirty="0" err="1"/>
              <a:t>Immobilisation</a:t>
            </a:r>
            <a:r>
              <a:rPr sz="2800" b="1" dirty="0"/>
              <a:t> </a:t>
            </a:r>
            <a:r>
              <a:rPr sz="2800" b="1" dirty="0" err="1"/>
              <a:t>totale</a:t>
            </a:r>
            <a:r>
              <a:rPr sz="2800" b="1" dirty="0"/>
              <a:t> </a:t>
            </a:r>
            <a:r>
              <a:rPr sz="2800" dirty="0"/>
              <a:t>→ Botte </a:t>
            </a:r>
            <a:r>
              <a:rPr sz="2800" dirty="0" err="1"/>
              <a:t>rigide</a:t>
            </a:r>
            <a:r>
              <a:rPr sz="2800" dirty="0"/>
              <a:t> (4–6 </a:t>
            </a:r>
            <a:r>
              <a:rPr sz="2800" dirty="0" err="1"/>
              <a:t>sem</a:t>
            </a:r>
            <a:r>
              <a:rPr sz="2800" dirty="0"/>
              <a:t>)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→ </a:t>
            </a:r>
            <a:r>
              <a:rPr sz="2800" dirty="0" err="1"/>
              <a:t>AirSelect</a:t>
            </a:r>
            <a:r>
              <a:rPr sz="2800" dirty="0"/>
              <a:t>™, </a:t>
            </a:r>
            <a:r>
              <a:rPr sz="2800" dirty="0" err="1"/>
              <a:t>Maxtrax</a:t>
            </a:r>
            <a:r>
              <a:rPr sz="2800" dirty="0"/>
              <a:t>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45622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 err="1">
                <a:solidFill>
                  <a:schemeClr val="accent1"/>
                </a:solidFill>
              </a:rPr>
              <a:t>Synthèse</a:t>
            </a:r>
            <a:r>
              <a:rPr dirty="0">
                <a:solidFill>
                  <a:schemeClr val="accent1"/>
                </a:solidFill>
              </a:rPr>
              <a:t> </a:t>
            </a:r>
            <a:r>
              <a:rPr dirty="0" err="1">
                <a:solidFill>
                  <a:schemeClr val="accent1"/>
                </a:solidFill>
              </a:rPr>
              <a:t>fonctionnelle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57" y="1335369"/>
            <a:ext cx="7904600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u="sng" dirty="0" err="1" smtClean="0"/>
              <a:t>Objectif</a:t>
            </a:r>
            <a:r>
              <a:rPr sz="2800" u="sng" dirty="0" smtClean="0"/>
              <a:t> :</a:t>
            </a:r>
            <a:r>
              <a:rPr lang="fr-FR" sz="2800" u="sng" dirty="0" smtClean="0"/>
              <a:t> </a:t>
            </a:r>
            <a:r>
              <a:rPr lang="fr-FR" sz="2800" dirty="0" smtClean="0"/>
              <a:t>R</a:t>
            </a:r>
            <a:r>
              <a:rPr sz="2800" dirty="0" err="1" smtClean="0"/>
              <a:t>estaurer</a:t>
            </a:r>
            <a:r>
              <a:rPr sz="2800" dirty="0" smtClean="0"/>
              <a:t> </a:t>
            </a:r>
            <a:r>
              <a:rPr sz="2800" dirty="0" err="1"/>
              <a:t>stabilité</a:t>
            </a:r>
            <a:r>
              <a:rPr sz="2800" dirty="0"/>
              <a:t> et </a:t>
            </a:r>
            <a:r>
              <a:rPr sz="2800" dirty="0" err="1"/>
              <a:t>mobilité</a:t>
            </a:r>
            <a:r>
              <a:rPr sz="2800" dirty="0"/>
              <a:t> </a:t>
            </a:r>
            <a:r>
              <a:rPr sz="2800" dirty="0" err="1"/>
              <a:t>fonctionnelle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Efficacité</a:t>
            </a:r>
            <a:r>
              <a:rPr sz="2800" dirty="0"/>
              <a:t> </a:t>
            </a:r>
            <a:r>
              <a:rPr sz="2800" dirty="0" err="1"/>
              <a:t>biomécanique</a:t>
            </a:r>
            <a:r>
              <a:rPr sz="2800" dirty="0"/>
              <a:t> + </a:t>
            </a:r>
            <a:r>
              <a:rPr sz="2800" dirty="0" err="1"/>
              <a:t>confort</a:t>
            </a:r>
            <a:r>
              <a:rPr sz="2800" dirty="0"/>
              <a:t> = observance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Orthèse</a:t>
            </a:r>
            <a:r>
              <a:rPr sz="2800" dirty="0"/>
              <a:t> = </a:t>
            </a:r>
            <a:r>
              <a:rPr sz="2800" dirty="0" err="1"/>
              <a:t>outil</a:t>
            </a:r>
            <a:r>
              <a:rPr sz="2800" dirty="0"/>
              <a:t> </a:t>
            </a:r>
            <a:r>
              <a:rPr sz="2800" dirty="0" err="1"/>
              <a:t>thérapeutique</a:t>
            </a:r>
            <a:r>
              <a:rPr sz="2800" dirty="0"/>
              <a:t> </a:t>
            </a:r>
            <a:r>
              <a:rPr sz="2800" dirty="0" err="1"/>
              <a:t>dynamique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u="sng" dirty="0" err="1" smtClean="0"/>
              <a:t>Triptyque</a:t>
            </a:r>
            <a:r>
              <a:rPr sz="2800" u="sng" dirty="0" smtClean="0"/>
              <a:t> </a:t>
            </a:r>
            <a:r>
              <a:rPr sz="2800" u="sng" dirty="0" err="1"/>
              <a:t>clé</a:t>
            </a:r>
            <a:r>
              <a:rPr sz="2800" u="sng" dirty="0"/>
              <a:t> : </a:t>
            </a:r>
            <a:endParaRPr lang="fr-FR" sz="2800" u="sng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fr-FR" sz="2800" dirty="0" smtClean="0"/>
              <a:t>	</a:t>
            </a:r>
            <a:r>
              <a:rPr sz="2800" dirty="0" smtClean="0"/>
              <a:t>Bonne </a:t>
            </a:r>
            <a:r>
              <a:rPr sz="2800" dirty="0"/>
              <a:t>indication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fr-FR" sz="2800" dirty="0" smtClean="0"/>
              <a:t>	</a:t>
            </a:r>
            <a:r>
              <a:rPr sz="2800" dirty="0" smtClean="0"/>
              <a:t>Bonne </a:t>
            </a:r>
            <a:r>
              <a:rPr sz="2800" dirty="0" err="1"/>
              <a:t>mesure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lang="fr-FR" sz="2800" dirty="0" smtClean="0"/>
              <a:t>	</a:t>
            </a:r>
            <a:r>
              <a:rPr sz="2800" dirty="0" smtClean="0"/>
              <a:t>Bon </a:t>
            </a:r>
            <a:r>
              <a:rPr sz="2800" dirty="0" err="1" smtClean="0"/>
              <a:t>suivi</a:t>
            </a:r>
            <a:endParaRPr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28" y="3832415"/>
            <a:ext cx="5324722" cy="25137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22765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rPr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104" y="1233695"/>
            <a:ext cx="8869864" cy="51090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La </a:t>
            </a:r>
            <a:r>
              <a:rPr sz="2800" dirty="0" err="1"/>
              <a:t>cheville</a:t>
            </a:r>
            <a:r>
              <a:rPr sz="2800" dirty="0"/>
              <a:t> </a:t>
            </a:r>
            <a:r>
              <a:rPr sz="2800" dirty="0" err="1"/>
              <a:t>est</a:t>
            </a:r>
            <a:r>
              <a:rPr sz="2800" dirty="0"/>
              <a:t> un </a:t>
            </a:r>
            <a:r>
              <a:rPr sz="2800" dirty="0" err="1"/>
              <a:t>carrefour</a:t>
            </a:r>
            <a:r>
              <a:rPr sz="2800" dirty="0"/>
              <a:t> </a:t>
            </a:r>
            <a:r>
              <a:rPr sz="2800" dirty="0" err="1"/>
              <a:t>biomécanique</a:t>
            </a:r>
            <a:r>
              <a:rPr sz="2800" dirty="0"/>
              <a:t> reliant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jambe</a:t>
            </a:r>
            <a:r>
              <a:rPr sz="2800" dirty="0" smtClean="0"/>
              <a:t> </a:t>
            </a:r>
            <a:r>
              <a:rPr sz="2800" dirty="0"/>
              <a:t>et pied.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Orthèses</a:t>
            </a:r>
            <a:r>
              <a:rPr sz="2800" dirty="0"/>
              <a:t> = </a:t>
            </a:r>
            <a:r>
              <a:rPr sz="2800" dirty="0" err="1"/>
              <a:t>rôle</a:t>
            </a:r>
            <a:r>
              <a:rPr sz="2800" dirty="0"/>
              <a:t> central </a:t>
            </a:r>
            <a:r>
              <a:rPr sz="2800" dirty="0" err="1"/>
              <a:t>dans</a:t>
            </a:r>
            <a:r>
              <a:rPr sz="2800" dirty="0"/>
              <a:t> la </a:t>
            </a:r>
            <a:r>
              <a:rPr sz="2800" dirty="0" err="1"/>
              <a:t>stabilisation</a:t>
            </a:r>
            <a:r>
              <a:rPr sz="2800" dirty="0"/>
              <a:t>, la </a:t>
            </a:r>
            <a:r>
              <a:rPr sz="2800" dirty="0" err="1"/>
              <a:t>prévention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et </a:t>
            </a:r>
            <a:r>
              <a:rPr sz="2800" dirty="0"/>
              <a:t>la </a:t>
            </a:r>
            <a:r>
              <a:rPr sz="2800" dirty="0" err="1"/>
              <a:t>rééducation</a:t>
            </a:r>
            <a:r>
              <a:rPr sz="2800" dirty="0"/>
              <a:t>.</a:t>
            </a:r>
            <a:br>
              <a:rPr sz="2800" dirty="0"/>
            </a:br>
            <a:r>
              <a:rPr sz="2800" dirty="0"/>
              <a:t>• Adaptation </a:t>
            </a:r>
            <a:r>
              <a:rPr sz="2800" dirty="0" err="1"/>
              <a:t>individualisée</a:t>
            </a:r>
            <a:r>
              <a:rPr sz="2800" dirty="0"/>
              <a:t> </a:t>
            </a:r>
            <a:r>
              <a:rPr sz="2800" dirty="0" err="1"/>
              <a:t>selon</a:t>
            </a:r>
            <a:r>
              <a:rPr sz="2800" dirty="0"/>
              <a:t> </a:t>
            </a:r>
            <a:r>
              <a:rPr sz="2800" dirty="0" err="1"/>
              <a:t>gravité</a:t>
            </a:r>
            <a:r>
              <a:rPr sz="2800" dirty="0"/>
              <a:t>, </a:t>
            </a:r>
            <a:r>
              <a:rPr sz="2800" dirty="0" err="1"/>
              <a:t>objectif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et </a:t>
            </a:r>
            <a:r>
              <a:rPr sz="2800" dirty="0" err="1"/>
              <a:t>morphologie</a:t>
            </a:r>
            <a:r>
              <a:rPr sz="2800" dirty="0"/>
              <a:t>.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Mesure</a:t>
            </a:r>
            <a:r>
              <a:rPr sz="2800" dirty="0"/>
              <a:t> </a:t>
            </a:r>
            <a:r>
              <a:rPr sz="2800" dirty="0" err="1"/>
              <a:t>rigoureuse</a:t>
            </a:r>
            <a:r>
              <a:rPr sz="2800" dirty="0"/>
              <a:t> et </a:t>
            </a:r>
            <a:r>
              <a:rPr sz="2800" dirty="0" err="1"/>
              <a:t>suivi</a:t>
            </a:r>
            <a:r>
              <a:rPr sz="2800" dirty="0"/>
              <a:t> </a:t>
            </a:r>
            <a:r>
              <a:rPr sz="2800" dirty="0" err="1"/>
              <a:t>garantissent</a:t>
            </a:r>
            <a:r>
              <a:rPr sz="2800" dirty="0"/>
              <a:t> </a:t>
            </a:r>
            <a:r>
              <a:rPr sz="2800" dirty="0" err="1"/>
              <a:t>efficacité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et </a:t>
            </a:r>
            <a:r>
              <a:rPr sz="2800" dirty="0" err="1"/>
              <a:t>confort</a:t>
            </a:r>
            <a:r>
              <a:rPr sz="2800" dirty="0"/>
              <a:t>.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➡</a:t>
            </a:r>
            <a:r>
              <a:rPr sz="2800" dirty="0" err="1" smtClean="0"/>
              <a:t>L’orthèse</a:t>
            </a:r>
            <a:r>
              <a:rPr sz="2800" dirty="0" smtClean="0"/>
              <a:t> </a:t>
            </a:r>
            <a:r>
              <a:rPr sz="2800" dirty="0" err="1"/>
              <a:t>devient</a:t>
            </a:r>
            <a:r>
              <a:rPr sz="2800" dirty="0"/>
              <a:t> un </a:t>
            </a:r>
            <a:r>
              <a:rPr sz="2800" dirty="0" err="1" smtClean="0"/>
              <a:t>acteur</a:t>
            </a:r>
            <a:r>
              <a:rPr sz="2800" dirty="0" smtClean="0"/>
              <a:t> </a:t>
            </a:r>
            <a:r>
              <a:rPr sz="2800" dirty="0" err="1" smtClean="0"/>
              <a:t>thérapeutique</a:t>
            </a:r>
            <a:endParaRPr lang="fr-FR" sz="2800"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du </a:t>
            </a:r>
            <a:r>
              <a:rPr sz="2800" dirty="0" err="1"/>
              <a:t>processus</a:t>
            </a:r>
            <a:r>
              <a:rPr sz="2800" dirty="0"/>
              <a:t> de </a:t>
            </a:r>
            <a:r>
              <a:rPr sz="2800" dirty="0" err="1"/>
              <a:t>guérison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Typologie générale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126" y="1044902"/>
            <a:ext cx="8047716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Orthèses</a:t>
            </a:r>
            <a:r>
              <a:rPr sz="2800" dirty="0"/>
              <a:t> de </a:t>
            </a:r>
            <a:r>
              <a:rPr sz="2800" dirty="0" err="1"/>
              <a:t>série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sur </a:t>
            </a:r>
            <a:r>
              <a:rPr sz="2800" dirty="0" err="1"/>
              <a:t>mesure</a:t>
            </a:r>
            <a:r>
              <a:rPr sz="2800" dirty="0"/>
              <a:t> (LPPR)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Objectif</a:t>
            </a:r>
            <a:r>
              <a:rPr sz="2800" dirty="0"/>
              <a:t> : contention – </a:t>
            </a:r>
            <a:r>
              <a:rPr sz="2800" dirty="0" err="1"/>
              <a:t>stabilisation</a:t>
            </a:r>
            <a:r>
              <a:rPr sz="2800" dirty="0"/>
              <a:t> – </a:t>
            </a:r>
            <a:r>
              <a:rPr sz="2800" dirty="0" err="1"/>
              <a:t>immobilisation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Différents</a:t>
            </a:r>
            <a:r>
              <a:rPr sz="2800" dirty="0"/>
              <a:t> </a:t>
            </a:r>
            <a:r>
              <a:rPr sz="2800" dirty="0" err="1"/>
              <a:t>niveaux</a:t>
            </a:r>
            <a:r>
              <a:rPr sz="2800" dirty="0"/>
              <a:t> de </a:t>
            </a:r>
            <a:r>
              <a:rPr sz="2800" dirty="0" err="1"/>
              <a:t>rigidité</a:t>
            </a:r>
            <a:r>
              <a:rPr sz="2800" dirty="0"/>
              <a:t> </a:t>
            </a:r>
            <a:r>
              <a:rPr sz="2800" dirty="0" err="1"/>
              <a:t>selon</a:t>
            </a:r>
            <a:r>
              <a:rPr sz="2800" dirty="0"/>
              <a:t> la </a:t>
            </a:r>
            <a:r>
              <a:rPr sz="2800" dirty="0" err="1"/>
              <a:t>pathologie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Prescription </a:t>
            </a:r>
            <a:r>
              <a:rPr sz="2800" dirty="0" err="1"/>
              <a:t>médicale</a:t>
            </a:r>
            <a:r>
              <a:rPr sz="2800" dirty="0"/>
              <a:t> </a:t>
            </a:r>
            <a:r>
              <a:rPr sz="2800" dirty="0" err="1"/>
              <a:t>nécessaire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25" y="3422197"/>
            <a:ext cx="5249789" cy="30457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Attelles souples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618" y="1257731"/>
            <a:ext cx="8319585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Tissu</a:t>
            </a:r>
            <a:r>
              <a:rPr sz="2800" dirty="0"/>
              <a:t> </a:t>
            </a:r>
            <a:r>
              <a:rPr sz="2800" dirty="0" err="1"/>
              <a:t>élastique</a:t>
            </a:r>
            <a:r>
              <a:rPr sz="2800" dirty="0"/>
              <a:t> </a:t>
            </a:r>
            <a:r>
              <a:rPr sz="2800" dirty="0" err="1"/>
              <a:t>ou</a:t>
            </a:r>
            <a:r>
              <a:rPr sz="2800" dirty="0"/>
              <a:t> tricot </a:t>
            </a:r>
            <a:r>
              <a:rPr sz="2800" dirty="0" err="1"/>
              <a:t>compressif</a:t>
            </a:r>
            <a:r>
              <a:rPr sz="2800" dirty="0"/>
              <a:t> (</a:t>
            </a:r>
            <a:r>
              <a:rPr sz="2800" dirty="0" err="1"/>
              <a:t>maille</a:t>
            </a:r>
            <a:r>
              <a:rPr sz="2800" dirty="0"/>
              <a:t> </a:t>
            </a:r>
            <a:r>
              <a:rPr sz="2800" dirty="0" err="1"/>
              <a:t>respirante</a:t>
            </a:r>
            <a:r>
              <a:rPr sz="2800" dirty="0"/>
              <a:t>)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Sangles</a:t>
            </a:r>
            <a:r>
              <a:rPr sz="2800" dirty="0"/>
              <a:t> </a:t>
            </a:r>
            <a:r>
              <a:rPr sz="2800" dirty="0" err="1"/>
              <a:t>croisées</a:t>
            </a:r>
            <a:r>
              <a:rPr sz="2800" dirty="0"/>
              <a:t> / </a:t>
            </a:r>
            <a:r>
              <a:rPr sz="2800" dirty="0" err="1"/>
              <a:t>renforts</a:t>
            </a:r>
            <a:r>
              <a:rPr sz="2800" dirty="0"/>
              <a:t> </a:t>
            </a:r>
            <a:r>
              <a:rPr sz="2800" dirty="0" err="1"/>
              <a:t>malléolaires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Favorisent</a:t>
            </a:r>
            <a:r>
              <a:rPr sz="2800" dirty="0"/>
              <a:t> la proprioception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Indications: </a:t>
            </a:r>
            <a:r>
              <a:rPr sz="2800" dirty="0" err="1"/>
              <a:t>entorses</a:t>
            </a:r>
            <a:r>
              <a:rPr sz="2800" dirty="0"/>
              <a:t> </a:t>
            </a:r>
            <a:r>
              <a:rPr sz="2800" dirty="0" err="1"/>
              <a:t>bénignes</a:t>
            </a:r>
            <a:r>
              <a:rPr sz="2800" dirty="0"/>
              <a:t> (</a:t>
            </a:r>
            <a:r>
              <a:rPr sz="2800" dirty="0" err="1"/>
              <a:t>stade</a:t>
            </a:r>
            <a:r>
              <a:rPr sz="2800" dirty="0"/>
              <a:t> I), </a:t>
            </a:r>
            <a:r>
              <a:rPr sz="2800" dirty="0" err="1"/>
              <a:t>œdèmes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prévention</a:t>
            </a:r>
            <a:r>
              <a:rPr sz="2800" dirty="0" smtClean="0"/>
              <a:t> </a:t>
            </a:r>
            <a:r>
              <a:rPr sz="2800" dirty="0"/>
              <a:t>sportive</a:t>
            </a:r>
            <a:br>
              <a:rPr sz="2800" dirty="0"/>
            </a:br>
            <a:r>
              <a:rPr sz="2800" dirty="0" err="1"/>
              <a:t>Exemples</a:t>
            </a:r>
            <a:r>
              <a:rPr sz="2800" dirty="0"/>
              <a:t> : </a:t>
            </a:r>
            <a:r>
              <a:rPr sz="2800" dirty="0" err="1"/>
              <a:t>DonJoy</a:t>
            </a:r>
            <a:r>
              <a:rPr sz="2800" dirty="0"/>
              <a:t>® </a:t>
            </a:r>
            <a:r>
              <a:rPr sz="2800" dirty="0" err="1"/>
              <a:t>FortiLax</a:t>
            </a:r>
            <a:r>
              <a:rPr sz="2800" dirty="0"/>
              <a:t>™, </a:t>
            </a:r>
            <a:r>
              <a:rPr sz="2800" dirty="0" err="1"/>
              <a:t>Thuasne</a:t>
            </a:r>
            <a:r>
              <a:rPr sz="2800" dirty="0"/>
              <a:t>® </a:t>
            </a:r>
            <a:r>
              <a:rPr sz="2800" dirty="0" err="1"/>
              <a:t>Malleoaction</a:t>
            </a:r>
            <a:r>
              <a:rPr sz="2800" dirty="0"/>
              <a:t>®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77" y="4563123"/>
            <a:ext cx="1488059" cy="20603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10" y="4658183"/>
            <a:ext cx="1420720" cy="19653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Attelles semi-rigides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06" y="1308568"/>
            <a:ext cx="7674986" cy="46782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Coques</a:t>
            </a:r>
            <a:r>
              <a:rPr sz="2800" dirty="0"/>
              <a:t> </a:t>
            </a:r>
            <a:r>
              <a:rPr sz="2800" dirty="0" err="1"/>
              <a:t>plastiques</a:t>
            </a:r>
            <a:r>
              <a:rPr sz="2800" dirty="0"/>
              <a:t> </a:t>
            </a:r>
            <a:r>
              <a:rPr sz="2800" dirty="0" err="1"/>
              <a:t>malléolaires</a:t>
            </a:r>
            <a:r>
              <a:rPr sz="2800" dirty="0"/>
              <a:t> + inserts gel </a:t>
            </a:r>
            <a:r>
              <a:rPr sz="2800" dirty="0" err="1"/>
              <a:t>ou</a:t>
            </a:r>
            <a:r>
              <a:rPr sz="2800" dirty="0"/>
              <a:t> air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Sangles</a:t>
            </a:r>
            <a:r>
              <a:rPr sz="2800" dirty="0"/>
              <a:t> de rappel </a:t>
            </a:r>
            <a:r>
              <a:rPr sz="2800" dirty="0" err="1"/>
              <a:t>en</a:t>
            </a:r>
            <a:r>
              <a:rPr sz="2800" dirty="0"/>
              <a:t> 8 (Velcro)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Contrôle</a:t>
            </a:r>
            <a:r>
              <a:rPr sz="2800" dirty="0"/>
              <a:t> du </a:t>
            </a:r>
            <a:r>
              <a:rPr sz="2800" dirty="0" err="1"/>
              <a:t>varus</a:t>
            </a:r>
            <a:r>
              <a:rPr sz="2800" dirty="0"/>
              <a:t>/valgus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Indications: </a:t>
            </a:r>
            <a:r>
              <a:rPr sz="2800" dirty="0" err="1"/>
              <a:t>entorses</a:t>
            </a:r>
            <a:r>
              <a:rPr sz="2800" dirty="0"/>
              <a:t> </a:t>
            </a:r>
            <a:r>
              <a:rPr sz="2800" dirty="0" err="1"/>
              <a:t>moyennes</a:t>
            </a:r>
            <a:r>
              <a:rPr sz="2800" dirty="0"/>
              <a:t> (</a:t>
            </a:r>
            <a:r>
              <a:rPr sz="2800" dirty="0" err="1"/>
              <a:t>stade</a:t>
            </a:r>
            <a:r>
              <a:rPr sz="2800" dirty="0"/>
              <a:t> II</a:t>
            </a:r>
            <a:r>
              <a:rPr sz="2800" dirty="0" smtClean="0"/>
              <a:t>),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instabilités</a:t>
            </a:r>
            <a:r>
              <a:rPr sz="2800" dirty="0" smtClean="0"/>
              <a:t> </a:t>
            </a:r>
            <a:r>
              <a:rPr sz="2800" dirty="0" err="1"/>
              <a:t>modérées</a:t>
            </a:r>
            <a:r>
              <a:rPr sz="2800" dirty="0"/>
              <a:t>, reprise sportive</a:t>
            </a:r>
            <a:br>
              <a:rPr sz="2800" dirty="0"/>
            </a:br>
            <a:r>
              <a:rPr sz="2800" dirty="0" err="1"/>
              <a:t>Exemples</a:t>
            </a:r>
            <a:r>
              <a:rPr sz="2800" dirty="0"/>
              <a:t> : </a:t>
            </a:r>
            <a:r>
              <a:rPr sz="2800" dirty="0" err="1"/>
              <a:t>Aircast</a:t>
            </a:r>
            <a:r>
              <a:rPr sz="2800" dirty="0"/>
              <a:t>® </a:t>
            </a:r>
            <a:r>
              <a:rPr sz="2800" dirty="0" err="1"/>
              <a:t>AirSport</a:t>
            </a:r>
            <a:r>
              <a:rPr sz="2800" dirty="0"/>
              <a:t>+,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DonJoy</a:t>
            </a:r>
            <a:r>
              <a:rPr sz="2800" dirty="0"/>
              <a:t>® </a:t>
            </a:r>
            <a:r>
              <a:rPr sz="2800" dirty="0" err="1"/>
              <a:t>ActyLight</a:t>
            </a:r>
            <a:r>
              <a:rPr sz="2800" dirty="0"/>
              <a:t>®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endParaRPr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624" y="3893274"/>
            <a:ext cx="1615749" cy="25139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68" y="4628722"/>
            <a:ext cx="1408624" cy="22094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Attelles articulées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739" y="1214599"/>
            <a:ext cx="7620997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Structure </a:t>
            </a:r>
            <a:r>
              <a:rPr sz="2800" dirty="0" err="1"/>
              <a:t>rigide</a:t>
            </a:r>
            <a:r>
              <a:rPr sz="2800" dirty="0"/>
              <a:t> </a:t>
            </a:r>
            <a:r>
              <a:rPr sz="2800" dirty="0" err="1"/>
              <a:t>bilatérale</a:t>
            </a:r>
            <a:r>
              <a:rPr sz="2800" dirty="0"/>
              <a:t> avec axe </a:t>
            </a:r>
            <a:r>
              <a:rPr sz="2800" dirty="0" err="1"/>
              <a:t>mécanique</a:t>
            </a:r>
            <a:r>
              <a:rPr sz="2800" dirty="0"/>
              <a:t> et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plots </a:t>
            </a:r>
            <a:r>
              <a:rPr sz="2800" dirty="0"/>
              <a:t>de limitation (ROM)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Réglage</a:t>
            </a:r>
            <a:r>
              <a:rPr sz="2800" dirty="0"/>
              <a:t> précis flexion/extension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Indications: </a:t>
            </a:r>
            <a:r>
              <a:rPr sz="2800" dirty="0" err="1"/>
              <a:t>ligamentoplasties</a:t>
            </a:r>
            <a:r>
              <a:rPr sz="2800" dirty="0"/>
              <a:t>, </a:t>
            </a:r>
            <a:r>
              <a:rPr sz="2800" dirty="0" err="1"/>
              <a:t>instabilités</a:t>
            </a:r>
            <a:r>
              <a:rPr sz="2800" dirty="0"/>
              <a:t> </a:t>
            </a:r>
            <a:r>
              <a:rPr sz="2800" dirty="0" err="1"/>
              <a:t>sévères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rééducation</a:t>
            </a:r>
            <a:r>
              <a:rPr sz="2800" dirty="0" smtClean="0"/>
              <a:t> </a:t>
            </a:r>
            <a:r>
              <a:rPr sz="2800" dirty="0"/>
              <a:t>post-</a:t>
            </a:r>
            <a:r>
              <a:rPr sz="2800" dirty="0" err="1"/>
              <a:t>traumatique</a:t>
            </a:r>
            <a:r>
              <a:rPr sz="2800" dirty="0"/>
              <a:t/>
            </a:r>
            <a:br>
              <a:rPr sz="2800" dirty="0"/>
            </a:br>
            <a:r>
              <a:rPr sz="2800" dirty="0" err="1"/>
              <a:t>Exemples</a:t>
            </a:r>
            <a:r>
              <a:rPr sz="2800" dirty="0"/>
              <a:t> : </a:t>
            </a:r>
            <a:r>
              <a:rPr sz="2800" dirty="0" err="1"/>
              <a:t>DonJoy</a:t>
            </a:r>
            <a:r>
              <a:rPr sz="2800" dirty="0"/>
              <a:t>® </a:t>
            </a:r>
            <a:r>
              <a:rPr sz="2800" dirty="0" err="1"/>
              <a:t>MaloLax</a:t>
            </a:r>
            <a:r>
              <a:rPr sz="2800" dirty="0"/>
              <a:t>™, </a:t>
            </a:r>
            <a:r>
              <a:rPr sz="2800" dirty="0" err="1"/>
              <a:t>AchiLax</a:t>
            </a:r>
            <a:r>
              <a:rPr sz="2800" dirty="0"/>
              <a:t>™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Bottes de marche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300864"/>
            <a:ext cx="6216317" cy="4862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Coques</a:t>
            </a:r>
            <a:r>
              <a:rPr sz="2800" dirty="0"/>
              <a:t> </a:t>
            </a:r>
            <a:r>
              <a:rPr sz="2800" dirty="0" err="1"/>
              <a:t>rigides</a:t>
            </a:r>
            <a:r>
              <a:rPr sz="2800" dirty="0"/>
              <a:t> </a:t>
            </a:r>
            <a:r>
              <a:rPr sz="2800" dirty="0" err="1"/>
              <a:t>englobant</a:t>
            </a:r>
            <a:r>
              <a:rPr sz="2800" dirty="0"/>
              <a:t> </a:t>
            </a:r>
            <a:r>
              <a:rPr sz="2800" dirty="0" err="1"/>
              <a:t>jambe</a:t>
            </a:r>
            <a:r>
              <a:rPr sz="2800" dirty="0"/>
              <a:t> et pied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Semelle</a:t>
            </a:r>
            <a:r>
              <a:rPr sz="2800" dirty="0"/>
              <a:t> </a:t>
            </a:r>
            <a:r>
              <a:rPr sz="2800" dirty="0" err="1"/>
              <a:t>amortissante</a:t>
            </a:r>
            <a:r>
              <a:rPr sz="2800" dirty="0"/>
              <a:t> “rocker bottom”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Parfois</a:t>
            </a:r>
            <a:r>
              <a:rPr sz="2800" dirty="0"/>
              <a:t> </a:t>
            </a:r>
            <a:r>
              <a:rPr sz="2800" dirty="0" err="1"/>
              <a:t>chambre</a:t>
            </a:r>
            <a:r>
              <a:rPr sz="2800" dirty="0"/>
              <a:t> </a:t>
            </a:r>
            <a:r>
              <a:rPr sz="2800" dirty="0" err="1"/>
              <a:t>pneumatique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Indications</a:t>
            </a:r>
            <a:r>
              <a:rPr lang="fr-FR" sz="2800" dirty="0" smtClean="0"/>
              <a:t>:</a:t>
            </a:r>
            <a:r>
              <a:rPr sz="2800" dirty="0" smtClean="0"/>
              <a:t> </a:t>
            </a:r>
            <a:r>
              <a:rPr sz="2800" dirty="0" err="1"/>
              <a:t>entorses</a:t>
            </a:r>
            <a:r>
              <a:rPr sz="2800" dirty="0"/>
              <a:t> graves, </a:t>
            </a:r>
            <a:r>
              <a:rPr sz="2800" dirty="0" smtClean="0"/>
              <a:t>fractures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 </a:t>
            </a:r>
            <a:r>
              <a:rPr sz="2800" dirty="0" err="1"/>
              <a:t>stabilisées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suites </a:t>
            </a:r>
            <a:r>
              <a:rPr sz="2800" dirty="0" err="1"/>
              <a:t>opératoires</a:t>
            </a:r>
            <a:r>
              <a:rPr sz="2800" dirty="0"/>
              <a:t/>
            </a:r>
            <a:br>
              <a:rPr sz="2800" dirty="0"/>
            </a:br>
            <a:r>
              <a:rPr sz="2800" dirty="0" err="1"/>
              <a:t>Exemples</a:t>
            </a:r>
            <a:r>
              <a:rPr sz="2800" dirty="0"/>
              <a:t> : </a:t>
            </a:r>
            <a:r>
              <a:rPr sz="2800" dirty="0" err="1"/>
              <a:t>Aircast</a:t>
            </a:r>
            <a:r>
              <a:rPr sz="2800" dirty="0"/>
              <a:t>® </a:t>
            </a:r>
            <a:r>
              <a:rPr sz="2800" dirty="0" err="1"/>
              <a:t>AirSelect</a:t>
            </a:r>
            <a:r>
              <a:rPr sz="2800" dirty="0"/>
              <a:t>™</a:t>
            </a:r>
            <a:r>
              <a:rPr sz="2800" dirty="0" smtClean="0"/>
              <a:t>,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 </a:t>
            </a:r>
            <a:r>
              <a:rPr sz="2800" dirty="0" err="1"/>
              <a:t>Maxtrax</a:t>
            </a:r>
            <a:r>
              <a:rPr sz="2800" dirty="0"/>
              <a:t>® Xcel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690" y="3311104"/>
            <a:ext cx="2007498" cy="3165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B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Chaussures orthopédiques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83611"/>
            <a:ext cx="7006085" cy="40010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/>
              <a:t>• </a:t>
            </a:r>
            <a:r>
              <a:rPr sz="2800" dirty="0" err="1"/>
              <a:t>Semelle</a:t>
            </a:r>
            <a:r>
              <a:rPr sz="2800" dirty="0"/>
              <a:t> </a:t>
            </a:r>
            <a:r>
              <a:rPr sz="2800" dirty="0" err="1"/>
              <a:t>rigide</a:t>
            </a:r>
            <a:r>
              <a:rPr sz="2800" dirty="0"/>
              <a:t> à bascule, </a:t>
            </a:r>
            <a:r>
              <a:rPr sz="2800" dirty="0" err="1"/>
              <a:t>ouverture</a:t>
            </a:r>
            <a:r>
              <a:rPr sz="2800" dirty="0"/>
              <a:t> </a:t>
            </a:r>
            <a:r>
              <a:rPr sz="2800" dirty="0" err="1"/>
              <a:t>complète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Fermeture</a:t>
            </a:r>
            <a:r>
              <a:rPr sz="2800" dirty="0"/>
              <a:t> </a:t>
            </a:r>
            <a:r>
              <a:rPr sz="2800" dirty="0" err="1"/>
              <a:t>velcro</a:t>
            </a:r>
            <a:r>
              <a:rPr sz="2800" dirty="0"/>
              <a:t> large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Indications: </a:t>
            </a:r>
            <a:r>
              <a:rPr sz="2800" dirty="0"/>
              <a:t>fractures </a:t>
            </a:r>
            <a:r>
              <a:rPr sz="2800" dirty="0" err="1"/>
              <a:t>consolidées</a:t>
            </a:r>
            <a:r>
              <a:rPr sz="2800" dirty="0"/>
              <a:t>, </a:t>
            </a:r>
            <a:r>
              <a:rPr sz="2800" dirty="0" err="1"/>
              <a:t>plaies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décharges</a:t>
            </a:r>
            <a:r>
              <a:rPr sz="2800" dirty="0" smtClean="0"/>
              <a:t> </a:t>
            </a:r>
            <a:r>
              <a:rPr sz="2800" dirty="0"/>
              <a:t>post-op</a:t>
            </a:r>
            <a:br>
              <a:rPr sz="2800" dirty="0"/>
            </a:br>
            <a:r>
              <a:rPr sz="2800" dirty="0" err="1"/>
              <a:t>Exemples</a:t>
            </a:r>
            <a:r>
              <a:rPr sz="2800" dirty="0"/>
              <a:t> : </a:t>
            </a:r>
            <a:r>
              <a:rPr sz="2800" dirty="0" err="1"/>
              <a:t>Podalux</a:t>
            </a:r>
            <a:r>
              <a:rPr sz="2800" dirty="0"/>
              <a:t>® II,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 smtClean="0"/>
              <a:t>PodaPro</a:t>
            </a:r>
            <a:r>
              <a:rPr sz="2800" dirty="0"/>
              <a:t>®, </a:t>
            </a:r>
            <a:r>
              <a:rPr sz="2800" dirty="0" err="1"/>
              <a:t>Aircast</a:t>
            </a:r>
            <a:r>
              <a:rPr sz="2800" dirty="0"/>
              <a:t>® </a:t>
            </a:r>
            <a:r>
              <a:rPr sz="2800" dirty="0" err="1"/>
              <a:t>SoftToe</a:t>
            </a:r>
            <a:r>
              <a:rPr sz="2800" dirty="0"/>
              <a:t>™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653" y="4612752"/>
            <a:ext cx="5080261" cy="2156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8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Orthèses modernes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74" y="1189557"/>
            <a:ext cx="8803179" cy="38164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Caractéristiques</a:t>
            </a:r>
            <a:r>
              <a:rPr sz="2800" dirty="0"/>
              <a:t> </a:t>
            </a:r>
            <a:r>
              <a:rPr sz="2800" dirty="0" err="1"/>
              <a:t>actuelles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>• Textiles </a:t>
            </a:r>
            <a:r>
              <a:rPr sz="2800" dirty="0" err="1"/>
              <a:t>respirants</a:t>
            </a:r>
            <a:r>
              <a:rPr sz="2800" dirty="0"/>
              <a:t> et </a:t>
            </a:r>
            <a:r>
              <a:rPr sz="2800" dirty="0" err="1"/>
              <a:t>élastiques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Sangles</a:t>
            </a:r>
            <a:r>
              <a:rPr sz="2800" dirty="0"/>
              <a:t> à scratch </a:t>
            </a:r>
            <a:r>
              <a:rPr sz="2800" dirty="0" err="1"/>
              <a:t>intuitives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Compatibilité</a:t>
            </a:r>
            <a:r>
              <a:rPr sz="2800" dirty="0"/>
              <a:t> </a:t>
            </a:r>
            <a:r>
              <a:rPr sz="2800" dirty="0" err="1"/>
              <a:t>chaussure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Zones de </a:t>
            </a:r>
            <a:r>
              <a:rPr sz="2800" dirty="0" err="1"/>
              <a:t>confort</a:t>
            </a:r>
            <a:r>
              <a:rPr sz="2800" dirty="0"/>
              <a:t> </a:t>
            </a:r>
            <a:r>
              <a:rPr sz="2800" dirty="0" err="1"/>
              <a:t>malléolaire</a:t>
            </a:r>
            <a:r>
              <a:rPr sz="2800" dirty="0"/>
              <a:t> </a:t>
            </a:r>
            <a:r>
              <a:rPr sz="2800" dirty="0" err="1"/>
              <a:t>en</a:t>
            </a:r>
            <a:r>
              <a:rPr sz="2800" dirty="0"/>
              <a:t> mousse </a:t>
            </a:r>
            <a:r>
              <a:rPr sz="2800" dirty="0" err="1"/>
              <a:t>ou</a:t>
            </a:r>
            <a:r>
              <a:rPr sz="2800" dirty="0"/>
              <a:t> gel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smtClean="0"/>
              <a:t>Remarque </a:t>
            </a:r>
            <a:r>
              <a:rPr sz="2800" dirty="0" err="1"/>
              <a:t>clinique</a:t>
            </a:r>
            <a:r>
              <a:rPr sz="2800" dirty="0"/>
              <a:t> </a:t>
            </a:r>
            <a:r>
              <a:rPr sz="2800" dirty="0" smtClean="0"/>
              <a:t>:</a:t>
            </a:r>
            <a:r>
              <a:rPr lang="fr-FR" sz="2800" dirty="0" smtClean="0"/>
              <a:t>U</a:t>
            </a:r>
            <a:r>
              <a:rPr sz="2800" dirty="0" smtClean="0"/>
              <a:t>ne </a:t>
            </a:r>
            <a:r>
              <a:rPr sz="2800" dirty="0" err="1"/>
              <a:t>orthèse</a:t>
            </a:r>
            <a:r>
              <a:rPr sz="2800" dirty="0"/>
              <a:t> </a:t>
            </a:r>
            <a:r>
              <a:rPr sz="2800" dirty="0" err="1"/>
              <a:t>bien</a:t>
            </a:r>
            <a:r>
              <a:rPr sz="2800" dirty="0"/>
              <a:t> </a:t>
            </a:r>
            <a:r>
              <a:rPr sz="2800" dirty="0" err="1"/>
              <a:t>adaptée</a:t>
            </a:r>
            <a:r>
              <a:rPr sz="2800" dirty="0"/>
              <a:t> </a:t>
            </a:r>
            <a:r>
              <a:rPr sz="2800" dirty="0" err="1"/>
              <a:t>permet</a:t>
            </a:r>
            <a:r>
              <a:rPr sz="2800" dirty="0"/>
              <a:t>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reprise </a:t>
            </a:r>
            <a:r>
              <a:rPr sz="2800" dirty="0" err="1"/>
              <a:t>d’appui</a:t>
            </a:r>
            <a:r>
              <a:rPr sz="2800" dirty="0"/>
              <a:t> </a:t>
            </a:r>
            <a:r>
              <a:rPr sz="2800" dirty="0" err="1"/>
              <a:t>immédiate</a:t>
            </a:r>
            <a:r>
              <a:rPr sz="2800" dirty="0"/>
              <a:t> et </a:t>
            </a:r>
            <a:r>
              <a:rPr sz="2800" dirty="0" err="1"/>
              <a:t>limite</a:t>
            </a:r>
            <a:r>
              <a:rPr sz="2800" dirty="0"/>
              <a:t> la </a:t>
            </a:r>
            <a:r>
              <a:rPr sz="2800" dirty="0" err="1"/>
              <a:t>perte</a:t>
            </a:r>
            <a:r>
              <a:rPr sz="2800" dirty="0"/>
              <a:t> proprioceptive.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7772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Critères de choix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214599"/>
            <a:ext cx="7454092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err="1"/>
              <a:t>Analyse</a:t>
            </a:r>
            <a:r>
              <a:rPr sz="2800" dirty="0"/>
              <a:t> </a:t>
            </a:r>
            <a:r>
              <a:rPr sz="2800" dirty="0" err="1"/>
              <a:t>croisée</a:t>
            </a:r>
            <a:r>
              <a:rPr sz="2800" dirty="0"/>
              <a:t> :</a:t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Gravité</a:t>
            </a:r>
            <a:r>
              <a:rPr sz="2800" dirty="0"/>
              <a:t> de la </a:t>
            </a:r>
            <a:r>
              <a:rPr sz="2800" dirty="0" err="1"/>
              <a:t>lésion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Objectif</a:t>
            </a:r>
            <a:r>
              <a:rPr sz="2800" dirty="0"/>
              <a:t> </a:t>
            </a:r>
            <a:r>
              <a:rPr sz="2800" dirty="0" err="1"/>
              <a:t>thérapeutique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>• </a:t>
            </a:r>
            <a:r>
              <a:rPr sz="2800" dirty="0" err="1"/>
              <a:t>Profil</a:t>
            </a:r>
            <a:r>
              <a:rPr sz="2800" dirty="0"/>
              <a:t> du patient (</a:t>
            </a:r>
            <a:r>
              <a:rPr sz="2800" dirty="0" err="1"/>
              <a:t>âge</a:t>
            </a:r>
            <a:r>
              <a:rPr sz="2800" dirty="0"/>
              <a:t>, </a:t>
            </a:r>
            <a:r>
              <a:rPr sz="2800" dirty="0" err="1"/>
              <a:t>activité</a:t>
            </a:r>
            <a:r>
              <a:rPr sz="2800" dirty="0"/>
              <a:t>, </a:t>
            </a:r>
            <a:r>
              <a:rPr sz="2800" dirty="0" err="1"/>
              <a:t>morphotype</a:t>
            </a:r>
            <a:r>
              <a:rPr sz="2800" dirty="0"/>
              <a:t>, </a:t>
            </a:r>
            <a:endParaRPr lang="fr-FR" sz="2800" dirty="0" smtClean="0"/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sz="2800" dirty="0" smtClean="0"/>
              <a:t>observance</a:t>
            </a:r>
            <a:r>
              <a:rPr sz="2800" dirty="0"/>
              <a:t>)</a:t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sz="2800" dirty="0" err="1" smtClean="0"/>
              <a:t>Une</a:t>
            </a:r>
            <a:r>
              <a:rPr sz="2800" dirty="0" smtClean="0"/>
              <a:t> </a:t>
            </a:r>
            <a:r>
              <a:rPr sz="2800" dirty="0" err="1"/>
              <a:t>orthèse</a:t>
            </a:r>
            <a:r>
              <a:rPr sz="2800" dirty="0"/>
              <a:t> </a:t>
            </a:r>
            <a:r>
              <a:rPr sz="2800" dirty="0" err="1"/>
              <a:t>adaptée</a:t>
            </a:r>
            <a:r>
              <a:rPr sz="2800" dirty="0"/>
              <a:t> </a:t>
            </a:r>
            <a:r>
              <a:rPr sz="2800" dirty="0" err="1"/>
              <a:t>optimise</a:t>
            </a:r>
            <a:r>
              <a:rPr sz="2800" dirty="0"/>
              <a:t> </a:t>
            </a:r>
            <a:r>
              <a:rPr sz="2800" dirty="0" err="1"/>
              <a:t>stabilité</a:t>
            </a:r>
            <a:r>
              <a:rPr sz="2800" dirty="0"/>
              <a:t> et </a:t>
            </a:r>
            <a:r>
              <a:rPr sz="2800" dirty="0" err="1"/>
              <a:t>confort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942</Words>
  <Application>Microsoft Office PowerPoint</Application>
  <PresentationFormat>Affichage à l'écran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cp:keywords/>
  <dc:description>generated using python-pptx</dc:description>
  <cp:lastModifiedBy>pharmacie</cp:lastModifiedBy>
  <cp:revision>7</cp:revision>
  <dcterms:created xsi:type="dcterms:W3CDTF">2013-01-27T09:14:16Z</dcterms:created>
  <dcterms:modified xsi:type="dcterms:W3CDTF">2025-11-04T11:51:09Z</dcterms:modified>
  <cp:category/>
</cp:coreProperties>
</file>