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457200"/>
            <a:ext cx="7772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Pathologies du rachis cervical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1957" y="1145588"/>
            <a:ext cx="7382662" cy="40010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/>
              <a:t>Les affections </a:t>
            </a:r>
            <a:r>
              <a:rPr sz="2800" dirty="0" err="1"/>
              <a:t>cervicales</a:t>
            </a:r>
            <a:r>
              <a:rPr sz="2800" dirty="0"/>
              <a:t> </a:t>
            </a:r>
            <a:r>
              <a:rPr sz="2800" dirty="0" err="1"/>
              <a:t>sont</a:t>
            </a:r>
            <a:r>
              <a:rPr sz="2800" dirty="0"/>
              <a:t> </a:t>
            </a:r>
            <a:r>
              <a:rPr sz="2800" dirty="0" err="1" smtClean="0"/>
              <a:t>fréquentes</a:t>
            </a:r>
            <a:r>
              <a:rPr sz="2800" dirty="0" smtClean="0"/>
              <a:t> </a:t>
            </a:r>
            <a:r>
              <a:rPr sz="2800" dirty="0"/>
              <a:t>et </a:t>
            </a:r>
            <a:endParaRPr lang="fr-FR" sz="28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err="1" smtClean="0"/>
              <a:t>touchent</a:t>
            </a:r>
            <a:r>
              <a:rPr sz="2800" dirty="0" smtClean="0"/>
              <a:t> </a:t>
            </a:r>
            <a:r>
              <a:rPr sz="2800" dirty="0" err="1"/>
              <a:t>tous</a:t>
            </a:r>
            <a:r>
              <a:rPr sz="2800" dirty="0"/>
              <a:t> les </a:t>
            </a:r>
            <a:r>
              <a:rPr sz="2800" dirty="0" err="1"/>
              <a:t>âges</a:t>
            </a:r>
            <a:r>
              <a:rPr sz="2800" dirty="0"/>
              <a:t>.</a:t>
            </a:r>
            <a:br>
              <a:rPr sz="2800" dirty="0"/>
            </a:br>
            <a:r>
              <a:rPr sz="2800" dirty="0" err="1"/>
              <a:t>Origines</a:t>
            </a:r>
            <a:r>
              <a:rPr sz="2800" dirty="0"/>
              <a:t> : </a:t>
            </a:r>
            <a:r>
              <a:rPr sz="2800" dirty="0" err="1" smtClean="0"/>
              <a:t>mécaniques</a:t>
            </a:r>
            <a:r>
              <a:rPr sz="2800" dirty="0"/>
              <a:t>, </a:t>
            </a:r>
            <a:r>
              <a:rPr sz="2800" dirty="0" err="1"/>
              <a:t>dégénératives</a:t>
            </a:r>
            <a:r>
              <a:rPr sz="2800" dirty="0"/>
              <a:t>, </a:t>
            </a:r>
            <a:r>
              <a:rPr sz="2800" dirty="0" err="1"/>
              <a:t>posturales</a:t>
            </a:r>
            <a:r>
              <a:rPr sz="2800" dirty="0"/>
              <a:t> </a:t>
            </a:r>
            <a:endParaRPr lang="fr-FR" sz="28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err="1" smtClean="0"/>
              <a:t>ou</a:t>
            </a:r>
            <a:r>
              <a:rPr sz="2800" dirty="0" smtClean="0"/>
              <a:t> </a:t>
            </a:r>
            <a:r>
              <a:rPr sz="2800" dirty="0" err="1" smtClean="0"/>
              <a:t>traumatiques</a:t>
            </a:r>
            <a:r>
              <a:rPr sz="2800" dirty="0" smtClean="0"/>
              <a:t>.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/>
            </a:r>
            <a:br>
              <a:rPr sz="2800" dirty="0"/>
            </a:br>
            <a:r>
              <a:rPr sz="2800" dirty="0" err="1"/>
              <a:t>Traitement</a:t>
            </a:r>
            <a:r>
              <a:rPr sz="2800" dirty="0"/>
              <a:t> : </a:t>
            </a:r>
            <a:r>
              <a:rPr sz="2800" dirty="0" err="1"/>
              <a:t>médicamenteux</a:t>
            </a:r>
            <a:r>
              <a:rPr sz="2800" dirty="0"/>
              <a:t>, </a:t>
            </a:r>
            <a:r>
              <a:rPr sz="2800" dirty="0" err="1"/>
              <a:t>rééducation</a:t>
            </a:r>
            <a:r>
              <a:rPr sz="2800" dirty="0"/>
              <a:t> et </a:t>
            </a:r>
            <a:endParaRPr lang="fr-FR" sz="28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err="1" smtClean="0"/>
              <a:t>orthèses</a:t>
            </a:r>
            <a:r>
              <a:rPr sz="2800" dirty="0" smtClean="0"/>
              <a:t> </a:t>
            </a:r>
            <a:r>
              <a:rPr sz="2800" dirty="0" err="1" smtClean="0"/>
              <a:t>adaptées</a:t>
            </a:r>
            <a:r>
              <a:rPr sz="2800" dirty="0" smtClean="0"/>
              <a:t> </a:t>
            </a:r>
            <a:r>
              <a:rPr sz="2800" dirty="0" err="1"/>
              <a:t>selon</a:t>
            </a:r>
            <a:r>
              <a:rPr sz="2800" dirty="0"/>
              <a:t> la </a:t>
            </a:r>
            <a:r>
              <a:rPr sz="2800" dirty="0" err="1"/>
              <a:t>gravité</a:t>
            </a:r>
            <a:r>
              <a:rPr sz="2800" dirty="0"/>
              <a:t>.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880" y="3433313"/>
            <a:ext cx="1932240" cy="31583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8B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457200"/>
            <a:ext cx="7772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Cervicarthrose – Symptômes et traitement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924" y="1085203"/>
            <a:ext cx="7620997" cy="46782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u="sng" dirty="0" err="1"/>
              <a:t>Symptômes</a:t>
            </a:r>
            <a:r>
              <a:rPr sz="2800" u="sng" dirty="0"/>
              <a:t> :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>• </a:t>
            </a:r>
            <a:r>
              <a:rPr sz="2800" dirty="0" err="1"/>
              <a:t>Douleur</a:t>
            </a:r>
            <a:r>
              <a:rPr sz="2800" dirty="0"/>
              <a:t> </a:t>
            </a:r>
            <a:r>
              <a:rPr sz="2800" dirty="0" err="1"/>
              <a:t>mécanique</a:t>
            </a:r>
            <a:r>
              <a:rPr sz="2800" dirty="0"/>
              <a:t> base du </a:t>
            </a:r>
            <a:r>
              <a:rPr sz="2800" dirty="0" err="1"/>
              <a:t>cou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>• </a:t>
            </a:r>
            <a:r>
              <a:rPr sz="2800" dirty="0" err="1"/>
              <a:t>Raideur</a:t>
            </a:r>
            <a:r>
              <a:rPr sz="2800" dirty="0"/>
              <a:t> </a:t>
            </a:r>
            <a:r>
              <a:rPr sz="2800" dirty="0" err="1"/>
              <a:t>matinale</a:t>
            </a:r>
            <a:r>
              <a:rPr sz="2800" dirty="0"/>
              <a:t>, </a:t>
            </a:r>
            <a:r>
              <a:rPr sz="2800" dirty="0" err="1"/>
              <a:t>craquements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>• </a:t>
            </a:r>
            <a:r>
              <a:rPr sz="2800" dirty="0" err="1"/>
              <a:t>Céphalées</a:t>
            </a:r>
            <a:r>
              <a:rPr sz="2800" dirty="0"/>
              <a:t> </a:t>
            </a:r>
            <a:r>
              <a:rPr sz="2800" dirty="0" err="1"/>
              <a:t>cervico-occipitales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>• </a:t>
            </a:r>
            <a:r>
              <a:rPr sz="2800" dirty="0" err="1"/>
              <a:t>Vertiges</a:t>
            </a:r>
            <a:r>
              <a:rPr sz="2800" dirty="0"/>
              <a:t> </a:t>
            </a:r>
            <a:r>
              <a:rPr sz="2800" dirty="0" err="1"/>
              <a:t>posturaux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/>
            </a:r>
            <a:br>
              <a:rPr sz="2800" dirty="0"/>
            </a:br>
            <a:r>
              <a:rPr sz="2800" u="sng" dirty="0" err="1"/>
              <a:t>Traitement</a:t>
            </a:r>
            <a:r>
              <a:rPr sz="2800" u="sng" dirty="0"/>
              <a:t> :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>• AINS, infiltrations, </a:t>
            </a:r>
            <a:r>
              <a:rPr sz="2800" dirty="0" err="1"/>
              <a:t>rééducation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>• Collier </a:t>
            </a:r>
            <a:r>
              <a:rPr sz="2800" dirty="0" smtClean="0"/>
              <a:t>C1/C2 </a:t>
            </a:r>
            <a:r>
              <a:rPr sz="2800" dirty="0"/>
              <a:t>→ </a:t>
            </a:r>
            <a:r>
              <a:rPr sz="2800" dirty="0" err="1"/>
              <a:t>soutien</a:t>
            </a:r>
            <a:r>
              <a:rPr sz="2800" dirty="0"/>
              <a:t> </a:t>
            </a:r>
            <a:r>
              <a:rPr sz="2800" dirty="0" err="1"/>
              <a:t>léger</a:t>
            </a:r>
            <a:r>
              <a:rPr sz="2800" dirty="0"/>
              <a:t>, </a:t>
            </a:r>
            <a:r>
              <a:rPr sz="2800" dirty="0" err="1"/>
              <a:t>effet</a:t>
            </a:r>
            <a:r>
              <a:rPr sz="2800" dirty="0"/>
              <a:t> </a:t>
            </a:r>
            <a:r>
              <a:rPr sz="2800" dirty="0" err="1"/>
              <a:t>antalgique</a:t>
            </a:r>
            <a:r>
              <a:rPr sz="2800" dirty="0"/>
              <a:t> et </a:t>
            </a:r>
            <a:endParaRPr lang="fr-FR" sz="28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err="1" smtClean="0"/>
              <a:t>proprioceptif</a:t>
            </a:r>
            <a:endParaRPr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819" y="2705214"/>
            <a:ext cx="2910348" cy="190745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457200"/>
            <a:ext cx="7772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D. Névralgie cervico-brachiale – Définition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7234" y="1171467"/>
            <a:ext cx="7407862" cy="44319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err="1"/>
              <a:t>Atteinte</a:t>
            </a:r>
            <a:r>
              <a:rPr sz="2800" dirty="0"/>
              <a:t> </a:t>
            </a:r>
            <a:r>
              <a:rPr sz="2800" dirty="0" err="1"/>
              <a:t>radiculaire</a:t>
            </a:r>
            <a:r>
              <a:rPr sz="2800" dirty="0"/>
              <a:t> (C6 </a:t>
            </a:r>
            <a:r>
              <a:rPr sz="2800" dirty="0" err="1"/>
              <a:t>ou</a:t>
            </a:r>
            <a:r>
              <a:rPr sz="2800" dirty="0"/>
              <a:t> C7) </a:t>
            </a:r>
            <a:r>
              <a:rPr sz="2800" dirty="0" err="1"/>
              <a:t>liée</a:t>
            </a:r>
            <a:r>
              <a:rPr sz="2800" dirty="0"/>
              <a:t> à un </a:t>
            </a:r>
            <a:r>
              <a:rPr sz="2800" dirty="0" err="1" smtClean="0"/>
              <a:t>conflit</a:t>
            </a:r>
            <a:r>
              <a:rPr sz="2800" dirty="0" smtClean="0"/>
              <a:t> </a:t>
            </a:r>
            <a:endParaRPr lang="fr-FR" sz="28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smtClean="0"/>
              <a:t>disco-</a:t>
            </a:r>
            <a:r>
              <a:rPr sz="2800" dirty="0" err="1" smtClean="0"/>
              <a:t>radiculaire</a:t>
            </a:r>
            <a:r>
              <a:rPr sz="2800" dirty="0" smtClean="0"/>
              <a:t>.→ </a:t>
            </a:r>
            <a:r>
              <a:rPr sz="2800" dirty="0" err="1"/>
              <a:t>Douleur</a:t>
            </a:r>
            <a:r>
              <a:rPr sz="2800" dirty="0"/>
              <a:t> irradiant du </a:t>
            </a:r>
            <a:r>
              <a:rPr sz="2800" dirty="0" err="1"/>
              <a:t>cou</a:t>
            </a:r>
            <a:r>
              <a:rPr sz="2800" dirty="0"/>
              <a:t> </a:t>
            </a:r>
            <a:r>
              <a:rPr sz="2800" dirty="0" err="1"/>
              <a:t>vers</a:t>
            </a:r>
            <a:r>
              <a:rPr sz="2800" dirty="0"/>
              <a:t> </a:t>
            </a:r>
            <a:endParaRPr lang="fr-FR" sz="28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smtClean="0"/>
              <a:t>le </a:t>
            </a:r>
            <a:r>
              <a:rPr sz="2800" dirty="0"/>
              <a:t>bras (</a:t>
            </a:r>
            <a:r>
              <a:rPr sz="2800" dirty="0" err="1"/>
              <a:t>trajet</a:t>
            </a:r>
            <a:r>
              <a:rPr sz="2800" dirty="0"/>
              <a:t> </a:t>
            </a:r>
            <a:r>
              <a:rPr sz="2800" dirty="0" err="1"/>
              <a:t>radiculaire</a:t>
            </a:r>
            <a:r>
              <a:rPr sz="2800" dirty="0"/>
              <a:t>)</a:t>
            </a:r>
            <a:br>
              <a:rPr sz="2800" dirty="0"/>
            </a:br>
            <a:r>
              <a:rPr sz="2800" dirty="0"/>
              <a:t/>
            </a:r>
            <a:br>
              <a:rPr sz="2800" dirty="0"/>
            </a:br>
            <a:r>
              <a:rPr sz="2800" u="sng" dirty="0" err="1"/>
              <a:t>Physiopathologie</a:t>
            </a:r>
            <a:r>
              <a:rPr sz="2800" u="sng" dirty="0"/>
              <a:t> :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>• Compression </a:t>
            </a:r>
            <a:r>
              <a:rPr sz="2800" dirty="0" err="1"/>
              <a:t>mécanique</a:t>
            </a:r>
            <a:r>
              <a:rPr sz="2800" dirty="0"/>
              <a:t> (</a:t>
            </a:r>
            <a:r>
              <a:rPr sz="2800" dirty="0" err="1"/>
              <a:t>hernie</a:t>
            </a:r>
            <a:r>
              <a:rPr sz="2800" dirty="0"/>
              <a:t>, </a:t>
            </a:r>
            <a:r>
              <a:rPr sz="2800" dirty="0" err="1"/>
              <a:t>ostéophyte</a:t>
            </a:r>
            <a:r>
              <a:rPr sz="2800" dirty="0"/>
              <a:t>)</a:t>
            </a:r>
            <a:br>
              <a:rPr sz="2800" dirty="0"/>
            </a:br>
            <a:r>
              <a:rPr sz="2800" dirty="0"/>
              <a:t>• Inflammation </a:t>
            </a:r>
            <a:r>
              <a:rPr sz="2800" dirty="0" err="1"/>
              <a:t>chimique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>• Contracture </a:t>
            </a:r>
            <a:r>
              <a:rPr sz="2800" dirty="0" err="1"/>
              <a:t>réflexe</a:t>
            </a:r>
            <a:r>
              <a:rPr sz="2800" dirty="0"/>
              <a:t> </a:t>
            </a:r>
            <a:r>
              <a:rPr sz="2800" dirty="0" err="1"/>
              <a:t>aggravante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8B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457200"/>
            <a:ext cx="7118808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rPr dirty="0" err="1"/>
              <a:t>Névralgie</a:t>
            </a:r>
            <a:r>
              <a:rPr dirty="0"/>
              <a:t> </a:t>
            </a:r>
            <a:r>
              <a:rPr dirty="0" err="1"/>
              <a:t>cervico-brachiale</a:t>
            </a:r>
            <a:r>
              <a:rPr dirty="0"/>
              <a:t> </a:t>
            </a:r>
            <a:endParaRPr lang="fr-FR" dirty="0" smtClean="0"/>
          </a:p>
          <a:p>
            <a:pPr>
              <a:defRPr sz="3600" b="1">
                <a:solidFill>
                  <a:srgbClr val="FFFFFF"/>
                </a:solidFill>
              </a:defRPr>
            </a:pPr>
            <a:r>
              <a:rPr lang="fr-FR" dirty="0"/>
              <a:t>	</a:t>
            </a:r>
            <a:r>
              <a:rPr lang="fr-FR" dirty="0" smtClean="0"/>
              <a:t>			</a:t>
            </a:r>
            <a:r>
              <a:rPr dirty="0" smtClean="0"/>
              <a:t>– </a:t>
            </a:r>
            <a:r>
              <a:rPr dirty="0" err="1"/>
              <a:t>Symptômes</a:t>
            </a:r>
            <a:r>
              <a:rPr dirty="0"/>
              <a:t> / </a:t>
            </a:r>
            <a:r>
              <a:rPr dirty="0" err="1"/>
              <a:t>Traitement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411924" y="1477244"/>
            <a:ext cx="6722225" cy="51090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err="1"/>
              <a:t>Symptômes</a:t>
            </a:r>
            <a:r>
              <a:rPr sz="2800" dirty="0"/>
              <a:t> :</a:t>
            </a:r>
            <a:br>
              <a:rPr sz="2800" dirty="0"/>
            </a:br>
            <a:r>
              <a:rPr sz="2800" dirty="0"/>
              <a:t>• </a:t>
            </a:r>
            <a:r>
              <a:rPr sz="2800" dirty="0" err="1"/>
              <a:t>Douleur</a:t>
            </a:r>
            <a:r>
              <a:rPr sz="2800" dirty="0"/>
              <a:t> </a:t>
            </a:r>
            <a:r>
              <a:rPr sz="2800" dirty="0" err="1"/>
              <a:t>cou</a:t>
            </a:r>
            <a:r>
              <a:rPr sz="2800" dirty="0"/>
              <a:t> → bras → main</a:t>
            </a:r>
            <a:br>
              <a:rPr sz="2800" dirty="0"/>
            </a:br>
            <a:r>
              <a:rPr sz="2800" dirty="0"/>
              <a:t>• </a:t>
            </a:r>
            <a:r>
              <a:rPr sz="2800" dirty="0" err="1"/>
              <a:t>Paresthésies</a:t>
            </a:r>
            <a:r>
              <a:rPr sz="2800" dirty="0"/>
              <a:t> C6 (</a:t>
            </a:r>
            <a:r>
              <a:rPr sz="2800" dirty="0" err="1"/>
              <a:t>pouce</a:t>
            </a:r>
            <a:r>
              <a:rPr sz="2800" dirty="0"/>
              <a:t>), C7 (index/</a:t>
            </a:r>
            <a:r>
              <a:rPr sz="2800" dirty="0" err="1"/>
              <a:t>majeur</a:t>
            </a:r>
            <a:r>
              <a:rPr sz="2800" dirty="0"/>
              <a:t>)</a:t>
            </a:r>
            <a:br>
              <a:rPr sz="2800" dirty="0"/>
            </a:br>
            <a:r>
              <a:rPr sz="2800" dirty="0"/>
              <a:t>• ↓ force </a:t>
            </a:r>
            <a:r>
              <a:rPr sz="2800" dirty="0" err="1"/>
              <a:t>musculaire</a:t>
            </a:r>
            <a:r>
              <a:rPr sz="2800" dirty="0"/>
              <a:t> (biceps/triceps)</a:t>
            </a:r>
            <a:br>
              <a:rPr sz="2800" dirty="0"/>
            </a:br>
            <a:r>
              <a:rPr sz="2800" dirty="0"/>
              <a:t>• </a:t>
            </a:r>
            <a:r>
              <a:rPr sz="2800" dirty="0" err="1"/>
              <a:t>Douleur</a:t>
            </a:r>
            <a:r>
              <a:rPr sz="2800" dirty="0"/>
              <a:t> ↑ à la </a:t>
            </a:r>
            <a:r>
              <a:rPr sz="2800" dirty="0" err="1"/>
              <a:t>toux</a:t>
            </a:r>
            <a:r>
              <a:rPr sz="2800" dirty="0"/>
              <a:t> </a:t>
            </a:r>
            <a:r>
              <a:rPr sz="2800" dirty="0" err="1"/>
              <a:t>ou</a:t>
            </a:r>
            <a:r>
              <a:rPr sz="2800" dirty="0"/>
              <a:t> flexion</a:t>
            </a:r>
            <a:br>
              <a:rPr sz="2800" dirty="0"/>
            </a:br>
            <a:r>
              <a:rPr sz="2800" dirty="0"/>
              <a:t/>
            </a:r>
            <a:br>
              <a:rPr sz="2800" dirty="0"/>
            </a:br>
            <a:r>
              <a:rPr sz="2800" dirty="0" err="1"/>
              <a:t>Traitement</a:t>
            </a:r>
            <a:r>
              <a:rPr sz="2800" dirty="0"/>
              <a:t> :</a:t>
            </a:r>
            <a:br>
              <a:rPr sz="2800" dirty="0"/>
            </a:br>
            <a:r>
              <a:rPr sz="2800" dirty="0"/>
              <a:t>• AINS, </a:t>
            </a:r>
            <a:r>
              <a:rPr sz="2800" dirty="0" err="1"/>
              <a:t>corticoïdes</a:t>
            </a:r>
            <a:r>
              <a:rPr sz="2800" dirty="0"/>
              <a:t>, </a:t>
            </a:r>
            <a:r>
              <a:rPr sz="2800" dirty="0" err="1"/>
              <a:t>kiné</a:t>
            </a:r>
            <a:r>
              <a:rPr sz="2800" dirty="0"/>
              <a:t>, infiltration</a:t>
            </a:r>
            <a:br>
              <a:rPr sz="2800" dirty="0"/>
            </a:br>
            <a:r>
              <a:rPr sz="2800" dirty="0"/>
              <a:t>• Collier **C2/C3/C4** (repos </a:t>
            </a:r>
            <a:r>
              <a:rPr sz="2800" dirty="0" err="1"/>
              <a:t>radiculaire</a:t>
            </a:r>
            <a:r>
              <a:rPr sz="2800" dirty="0" smtClean="0"/>
              <a:t>,</a:t>
            </a:r>
            <a:endParaRPr lang="fr-FR" sz="28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smtClean="0"/>
              <a:t> </a:t>
            </a:r>
            <a:r>
              <a:rPr sz="2800" dirty="0"/>
              <a:t>limitation rotation)</a:t>
            </a:r>
            <a:br>
              <a:rPr sz="2800" dirty="0"/>
            </a:br>
            <a:r>
              <a:rPr sz="2800" dirty="0"/>
              <a:t>• Port </a:t>
            </a:r>
            <a:r>
              <a:rPr sz="2800" dirty="0" err="1"/>
              <a:t>temporaire</a:t>
            </a:r>
            <a:r>
              <a:rPr sz="2800" dirty="0"/>
              <a:t> + </a:t>
            </a:r>
            <a:r>
              <a:rPr sz="2800" dirty="0" err="1"/>
              <a:t>sevrage</a:t>
            </a:r>
            <a:r>
              <a:rPr sz="2800" dirty="0"/>
              <a:t> </a:t>
            </a:r>
            <a:r>
              <a:rPr sz="2800" dirty="0" err="1"/>
              <a:t>progressif</a:t>
            </a:r>
            <a:endParaRPr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466" y="3202339"/>
            <a:ext cx="2278843" cy="338399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8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457200"/>
            <a:ext cx="7772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E. Autres syndromes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8758" y="1044902"/>
            <a:ext cx="6755504" cy="31393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/>
              <a:t>• </a:t>
            </a:r>
            <a:r>
              <a:rPr sz="2800" dirty="0" err="1" smtClean="0"/>
              <a:t>Cervicalgie</a:t>
            </a:r>
            <a:r>
              <a:rPr sz="2800" dirty="0" smtClean="0"/>
              <a:t> </a:t>
            </a:r>
            <a:r>
              <a:rPr sz="2800" dirty="0" err="1" smtClean="0"/>
              <a:t>posturale</a:t>
            </a:r>
            <a:r>
              <a:rPr sz="2800" dirty="0" smtClean="0"/>
              <a:t>: </a:t>
            </a:r>
            <a:r>
              <a:rPr sz="2800" dirty="0"/>
              <a:t>collier C1/C2 </a:t>
            </a:r>
            <a:r>
              <a:rPr sz="2800" dirty="0" err="1"/>
              <a:t>léger</a:t>
            </a:r>
            <a:r>
              <a:rPr sz="2800" dirty="0"/>
              <a:t> </a:t>
            </a:r>
            <a:endParaRPr lang="fr-FR" sz="28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smtClean="0"/>
              <a:t>+ </a:t>
            </a:r>
            <a:r>
              <a:rPr sz="2800" dirty="0"/>
              <a:t>correction </a:t>
            </a:r>
            <a:r>
              <a:rPr sz="2800" dirty="0" err="1"/>
              <a:t>ergonomique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>• </a:t>
            </a:r>
            <a:r>
              <a:rPr sz="2800" dirty="0" err="1" smtClean="0"/>
              <a:t>Traumatisme</a:t>
            </a:r>
            <a:r>
              <a:rPr sz="2800" dirty="0" smtClean="0"/>
              <a:t> post-</a:t>
            </a:r>
            <a:r>
              <a:rPr sz="2800" dirty="0" err="1" smtClean="0"/>
              <a:t>opératoire</a:t>
            </a:r>
            <a:r>
              <a:rPr sz="2800" dirty="0" smtClean="0"/>
              <a:t>: </a:t>
            </a:r>
            <a:r>
              <a:rPr sz="2800" dirty="0"/>
              <a:t>C3/C4 </a:t>
            </a:r>
            <a:r>
              <a:rPr sz="2800" dirty="0" err="1"/>
              <a:t>rigide</a:t>
            </a:r>
            <a:r>
              <a:rPr sz="2800" dirty="0" smtClean="0"/>
              <a:t>,</a:t>
            </a:r>
            <a:endParaRPr lang="fr-FR" sz="28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smtClean="0"/>
              <a:t> </a:t>
            </a:r>
            <a:r>
              <a:rPr sz="2800" dirty="0" err="1"/>
              <a:t>immobilisation</a:t>
            </a:r>
            <a:r>
              <a:rPr sz="2800" dirty="0"/>
              <a:t> </a:t>
            </a:r>
            <a:r>
              <a:rPr sz="2800" dirty="0" err="1"/>
              <a:t>stricte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>• </a:t>
            </a:r>
            <a:r>
              <a:rPr sz="2800" dirty="0" smtClean="0"/>
              <a:t>Fracture/</a:t>
            </a:r>
            <a:r>
              <a:rPr sz="2800" dirty="0" err="1" smtClean="0"/>
              <a:t>tassement</a:t>
            </a:r>
            <a:r>
              <a:rPr sz="2800" dirty="0" smtClean="0"/>
              <a:t> </a:t>
            </a:r>
            <a:r>
              <a:rPr sz="2800" dirty="0"/>
              <a:t>: C4 </a:t>
            </a:r>
            <a:r>
              <a:rPr sz="2800" dirty="0" err="1"/>
              <a:t>rigide</a:t>
            </a:r>
            <a:r>
              <a:rPr sz="2800" dirty="0"/>
              <a:t> </a:t>
            </a:r>
            <a:r>
              <a:rPr sz="2800" dirty="0" err="1"/>
              <a:t>ou</a:t>
            </a:r>
            <a:r>
              <a:rPr sz="2800" dirty="0"/>
              <a:t> </a:t>
            </a:r>
            <a:r>
              <a:rPr sz="2800" dirty="0" err="1"/>
              <a:t>minerve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027" y="3534896"/>
            <a:ext cx="5150189" cy="309265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8B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457200"/>
            <a:ext cx="7772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Synthèse fonctionnelle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9211" y="1171467"/>
            <a:ext cx="8162491" cy="38164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err="1"/>
              <a:t>Rôle</a:t>
            </a:r>
            <a:r>
              <a:rPr sz="2800" dirty="0"/>
              <a:t> du collier </a:t>
            </a:r>
            <a:r>
              <a:rPr sz="2800" dirty="0" err="1"/>
              <a:t>selon</a:t>
            </a:r>
            <a:r>
              <a:rPr sz="2800" dirty="0"/>
              <a:t> </a:t>
            </a:r>
            <a:r>
              <a:rPr sz="2800" dirty="0" err="1"/>
              <a:t>pathologie</a:t>
            </a:r>
            <a:r>
              <a:rPr sz="2800" dirty="0"/>
              <a:t> :</a:t>
            </a:r>
            <a:br>
              <a:rPr sz="2800" dirty="0"/>
            </a:br>
            <a:r>
              <a:rPr sz="2800" dirty="0"/>
              <a:t/>
            </a:r>
            <a:br>
              <a:rPr sz="2800" dirty="0"/>
            </a:br>
            <a:r>
              <a:rPr sz="2800" dirty="0"/>
              <a:t>C1 → Léger : </a:t>
            </a:r>
            <a:r>
              <a:rPr sz="2800" dirty="0" err="1"/>
              <a:t>cervicalgie</a:t>
            </a:r>
            <a:r>
              <a:rPr sz="2800" dirty="0"/>
              <a:t>, </a:t>
            </a:r>
            <a:r>
              <a:rPr sz="2800" dirty="0" err="1"/>
              <a:t>torticolis</a:t>
            </a:r>
            <a:r>
              <a:rPr sz="2800" dirty="0"/>
              <a:t>, </a:t>
            </a:r>
            <a:r>
              <a:rPr sz="2800" dirty="0" err="1"/>
              <a:t>sevrage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>C2 → </a:t>
            </a:r>
            <a:r>
              <a:rPr sz="2800" dirty="0" err="1"/>
              <a:t>Moyen</a:t>
            </a:r>
            <a:r>
              <a:rPr sz="2800" dirty="0"/>
              <a:t> : </a:t>
            </a:r>
            <a:r>
              <a:rPr sz="2800" dirty="0" err="1"/>
              <a:t>entorse</a:t>
            </a:r>
            <a:r>
              <a:rPr sz="2800" dirty="0"/>
              <a:t> </a:t>
            </a:r>
            <a:r>
              <a:rPr sz="2800" dirty="0" err="1"/>
              <a:t>légère</a:t>
            </a:r>
            <a:r>
              <a:rPr sz="2800" dirty="0"/>
              <a:t>, </a:t>
            </a:r>
            <a:r>
              <a:rPr sz="2800" dirty="0" err="1"/>
              <a:t>arthrose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>C3 → </a:t>
            </a:r>
            <a:r>
              <a:rPr sz="2800" dirty="0" err="1"/>
              <a:t>Réglable</a:t>
            </a:r>
            <a:r>
              <a:rPr sz="2800" dirty="0"/>
              <a:t> : NCB, </a:t>
            </a:r>
            <a:r>
              <a:rPr sz="2800" dirty="0" err="1"/>
              <a:t>entorse</a:t>
            </a:r>
            <a:r>
              <a:rPr sz="2800" dirty="0"/>
              <a:t> </a:t>
            </a:r>
            <a:r>
              <a:rPr sz="2800" dirty="0" err="1"/>
              <a:t>modérée</a:t>
            </a:r>
            <a:r>
              <a:rPr sz="2800" dirty="0"/>
              <a:t>, post-op</a:t>
            </a:r>
            <a:br>
              <a:rPr sz="2800" dirty="0"/>
            </a:br>
            <a:r>
              <a:rPr sz="2800" dirty="0"/>
              <a:t>C4 → </a:t>
            </a:r>
            <a:r>
              <a:rPr sz="2800" dirty="0" err="1"/>
              <a:t>Rigide</a:t>
            </a:r>
            <a:r>
              <a:rPr sz="2800" dirty="0"/>
              <a:t> : </a:t>
            </a:r>
            <a:r>
              <a:rPr sz="2800" dirty="0" err="1"/>
              <a:t>entorse</a:t>
            </a:r>
            <a:r>
              <a:rPr sz="2800" dirty="0"/>
              <a:t> grave, fracture</a:t>
            </a:r>
            <a:br>
              <a:rPr sz="2800" dirty="0"/>
            </a:br>
            <a:r>
              <a:rPr sz="2800" dirty="0"/>
              <a:t/>
            </a:r>
            <a:br>
              <a:rPr sz="2800" dirty="0"/>
            </a:br>
            <a:r>
              <a:rPr lang="fr-FR" sz="2800" u="sng" dirty="0" smtClean="0"/>
              <a:t>O</a:t>
            </a:r>
            <a:r>
              <a:rPr sz="2800" u="sng" dirty="0" err="1" smtClean="0"/>
              <a:t>bjectifs</a:t>
            </a:r>
            <a:r>
              <a:rPr sz="2800" u="sng" dirty="0" smtClean="0"/>
              <a:t> </a:t>
            </a:r>
            <a:r>
              <a:rPr sz="2800" u="sng" dirty="0"/>
              <a:t>: </a:t>
            </a:r>
            <a:r>
              <a:rPr sz="2800" dirty="0" err="1"/>
              <a:t>antalgie</a:t>
            </a:r>
            <a:r>
              <a:rPr sz="2800" dirty="0"/>
              <a:t>, </a:t>
            </a:r>
            <a:r>
              <a:rPr sz="2800" dirty="0" err="1"/>
              <a:t>mise</a:t>
            </a:r>
            <a:r>
              <a:rPr sz="2800" dirty="0"/>
              <a:t> au repos, </a:t>
            </a:r>
            <a:r>
              <a:rPr sz="2800" dirty="0" err="1"/>
              <a:t>prévention</a:t>
            </a:r>
            <a:r>
              <a:rPr sz="2800" dirty="0"/>
              <a:t> </a:t>
            </a:r>
            <a:r>
              <a:rPr sz="2800" dirty="0" err="1"/>
              <a:t>récidive</a:t>
            </a:r>
            <a:r>
              <a:rPr sz="2800" dirty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457200"/>
            <a:ext cx="22765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rPr dirty="0">
                <a:solidFill>
                  <a:schemeClr val="accent1"/>
                </a:solidFill>
              </a:rPr>
              <a:t>Conclusion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2126" y="1124250"/>
            <a:ext cx="7998793" cy="553997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/>
              <a:t>Les pathologies </a:t>
            </a:r>
            <a:r>
              <a:rPr sz="2800" dirty="0" err="1"/>
              <a:t>cervicales</a:t>
            </a:r>
            <a:r>
              <a:rPr sz="2800" dirty="0"/>
              <a:t> </a:t>
            </a:r>
            <a:r>
              <a:rPr sz="2800" dirty="0" err="1"/>
              <a:t>partagent</a:t>
            </a:r>
            <a:r>
              <a:rPr sz="2800" dirty="0"/>
              <a:t> des </a:t>
            </a:r>
            <a:r>
              <a:rPr sz="2800" dirty="0" err="1"/>
              <a:t>mécanismes</a:t>
            </a:r>
            <a:r>
              <a:rPr sz="2800" dirty="0"/>
              <a:t> </a:t>
            </a:r>
            <a:endParaRPr lang="fr-FR" sz="28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err="1" smtClean="0"/>
              <a:t>communs</a:t>
            </a:r>
            <a:r>
              <a:rPr sz="2800" dirty="0" smtClean="0"/>
              <a:t> </a:t>
            </a:r>
            <a:r>
              <a:rPr sz="2800" dirty="0"/>
              <a:t>: </a:t>
            </a:r>
            <a:endParaRPr lang="fr-FR" sz="28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smtClean="0"/>
              <a:t>inflammation</a:t>
            </a:r>
            <a:r>
              <a:rPr sz="2800" dirty="0"/>
              <a:t>, contracture, surcharge </a:t>
            </a:r>
            <a:r>
              <a:rPr sz="2800" dirty="0" err="1"/>
              <a:t>mécanique</a:t>
            </a:r>
            <a:r>
              <a:rPr sz="2800" dirty="0"/>
              <a:t>, </a:t>
            </a:r>
            <a:endParaRPr lang="fr-FR" sz="28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smtClean="0"/>
              <a:t>compression </a:t>
            </a:r>
            <a:r>
              <a:rPr sz="2800" dirty="0" err="1"/>
              <a:t>nerveuse</a:t>
            </a:r>
            <a:r>
              <a:rPr sz="2800" dirty="0" smtClean="0"/>
              <a:t>.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/>
            </a:r>
            <a:br>
              <a:rPr sz="2800" dirty="0"/>
            </a:br>
            <a:r>
              <a:rPr sz="2800" dirty="0"/>
              <a:t>Le collier cervical assure :</a:t>
            </a:r>
            <a:br>
              <a:rPr sz="2800" dirty="0"/>
            </a:br>
            <a:r>
              <a:rPr sz="2800" dirty="0"/>
              <a:t>• </a:t>
            </a:r>
            <a:r>
              <a:rPr sz="2800" dirty="0" err="1" smtClean="0"/>
              <a:t>Antalgie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>• </a:t>
            </a:r>
            <a:r>
              <a:rPr sz="2800" dirty="0" err="1" smtClean="0"/>
              <a:t>Stabilisation</a:t>
            </a:r>
            <a:r>
              <a:rPr sz="2800" dirty="0" smtClean="0"/>
              <a:t> </a:t>
            </a:r>
            <a:r>
              <a:rPr sz="2800" dirty="0" err="1" smtClean="0"/>
              <a:t>fonctionnelle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>• </a:t>
            </a:r>
            <a:r>
              <a:rPr sz="2800" dirty="0" err="1" smtClean="0"/>
              <a:t>Prévention</a:t>
            </a:r>
            <a:r>
              <a:rPr sz="2800" dirty="0" smtClean="0"/>
              <a:t> </a:t>
            </a:r>
            <a:r>
              <a:rPr sz="2800" dirty="0"/>
              <a:t>des </a:t>
            </a:r>
            <a:r>
              <a:rPr sz="2800" dirty="0" err="1"/>
              <a:t>récidives</a:t>
            </a:r>
            <a:r>
              <a:rPr sz="2800" dirty="0" smtClean="0"/>
              <a:t>.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/>
            </a:r>
            <a:br>
              <a:rPr sz="2800" dirty="0"/>
            </a:br>
            <a:r>
              <a:rPr sz="2800" u="sng" dirty="0" err="1" smtClean="0"/>
              <a:t>L’efficacité</a:t>
            </a:r>
            <a:r>
              <a:rPr sz="2800" u="sng" dirty="0" smtClean="0"/>
              <a:t> </a:t>
            </a:r>
            <a:r>
              <a:rPr sz="2800" u="sng" dirty="0"/>
              <a:t>repose sur le </a:t>
            </a:r>
            <a:r>
              <a:rPr sz="2800" u="sng" dirty="0" err="1"/>
              <a:t>triptyque</a:t>
            </a:r>
            <a:r>
              <a:rPr sz="2800" u="sng" dirty="0"/>
              <a:t> : </a:t>
            </a:r>
            <a:endParaRPr lang="fr-FR" sz="2800" u="sng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smtClean="0"/>
              <a:t>bonne </a:t>
            </a:r>
            <a:r>
              <a:rPr sz="2800" dirty="0"/>
              <a:t>indication – bon </a:t>
            </a:r>
            <a:r>
              <a:rPr sz="2800" dirty="0" err="1"/>
              <a:t>choix</a:t>
            </a:r>
            <a:r>
              <a:rPr sz="2800" dirty="0"/>
              <a:t> – bon </a:t>
            </a:r>
            <a:r>
              <a:rPr sz="2800" dirty="0" err="1"/>
              <a:t>suivi</a:t>
            </a:r>
            <a:r>
              <a:rPr sz="2800" dirty="0" smtClean="0"/>
              <a:t>.</a:t>
            </a:r>
            <a:endParaRPr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457200"/>
            <a:ext cx="7772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Plan du chapitre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92237"/>
            <a:ext cx="7551747" cy="36933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3600" dirty="0"/>
              <a:t>A. </a:t>
            </a:r>
            <a:r>
              <a:rPr sz="3600" dirty="0" err="1" smtClean="0"/>
              <a:t>Torticolis</a:t>
            </a:r>
            <a:endParaRPr lang="fr-FR" sz="36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3600" dirty="0" smtClean="0"/>
              <a:t>B</a:t>
            </a:r>
            <a:r>
              <a:rPr sz="3600" dirty="0"/>
              <a:t>. </a:t>
            </a:r>
            <a:r>
              <a:rPr sz="3600" dirty="0" err="1"/>
              <a:t>Entorses</a:t>
            </a:r>
            <a:r>
              <a:rPr sz="3600" dirty="0"/>
              <a:t> </a:t>
            </a:r>
            <a:r>
              <a:rPr sz="3600" dirty="0" err="1"/>
              <a:t>cervicales</a:t>
            </a:r>
            <a:r>
              <a:rPr sz="3600" dirty="0"/>
              <a:t/>
            </a:r>
            <a:br>
              <a:rPr sz="3600" dirty="0"/>
            </a:br>
            <a:r>
              <a:rPr sz="3600" dirty="0"/>
              <a:t>C. </a:t>
            </a:r>
            <a:r>
              <a:rPr sz="3600" dirty="0" err="1"/>
              <a:t>Cervicarthrose</a:t>
            </a:r>
            <a:r>
              <a:rPr sz="3600" dirty="0"/>
              <a:t/>
            </a:r>
            <a:br>
              <a:rPr sz="3600" dirty="0"/>
            </a:br>
            <a:r>
              <a:rPr sz="3600" dirty="0"/>
              <a:t>D. </a:t>
            </a:r>
            <a:r>
              <a:rPr sz="3600" dirty="0" err="1"/>
              <a:t>Névralgie</a:t>
            </a:r>
            <a:r>
              <a:rPr sz="3600" dirty="0"/>
              <a:t> </a:t>
            </a:r>
            <a:r>
              <a:rPr sz="3600" dirty="0" err="1"/>
              <a:t>cervico-brachiale</a:t>
            </a:r>
            <a:r>
              <a:rPr sz="3600" dirty="0"/>
              <a:t> (NCB)</a:t>
            </a:r>
            <a:br>
              <a:rPr sz="3600" dirty="0"/>
            </a:br>
            <a:r>
              <a:rPr sz="3600" dirty="0"/>
              <a:t>E. </a:t>
            </a:r>
            <a:r>
              <a:rPr sz="3600" dirty="0" err="1"/>
              <a:t>Autres</a:t>
            </a:r>
            <a:r>
              <a:rPr sz="3600" dirty="0"/>
              <a:t> syndromes</a:t>
            </a:r>
            <a:br>
              <a:rPr sz="3600" dirty="0"/>
            </a:br>
            <a:r>
              <a:rPr sz="3600" dirty="0"/>
              <a:t>→ </a:t>
            </a:r>
            <a:r>
              <a:rPr sz="3600" dirty="0" err="1"/>
              <a:t>Synthèse</a:t>
            </a:r>
            <a:r>
              <a:rPr sz="3600" dirty="0"/>
              <a:t> </a:t>
            </a:r>
            <a:r>
              <a:rPr sz="3600" dirty="0" err="1"/>
              <a:t>fonctionnelle</a:t>
            </a:r>
            <a:r>
              <a:rPr sz="3600" dirty="0"/>
              <a:t> et conclusion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736" y="301841"/>
            <a:ext cx="3775253" cy="22633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8B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457200"/>
            <a:ext cx="7772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A. Torticolis – Définition et formes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6682" y="1021368"/>
            <a:ext cx="8874417" cy="412420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smtClean="0"/>
              <a:t>Contracture </a:t>
            </a:r>
            <a:r>
              <a:rPr sz="2800" dirty="0" err="1" smtClean="0"/>
              <a:t>douloureuse</a:t>
            </a:r>
            <a:r>
              <a:rPr sz="2800" dirty="0" smtClean="0"/>
              <a:t> </a:t>
            </a:r>
            <a:r>
              <a:rPr sz="2800" dirty="0"/>
              <a:t>des muscles </a:t>
            </a:r>
            <a:r>
              <a:rPr sz="2800" dirty="0" err="1"/>
              <a:t>cervicaux</a:t>
            </a:r>
            <a:r>
              <a:rPr sz="2800" dirty="0"/>
              <a:t> </a:t>
            </a:r>
            <a:r>
              <a:rPr sz="2800" dirty="0" err="1"/>
              <a:t>entraînant</a:t>
            </a:r>
            <a:r>
              <a:rPr sz="2800" dirty="0"/>
              <a:t> </a:t>
            </a:r>
            <a:endParaRPr lang="fr-FR" sz="28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err="1" smtClean="0"/>
              <a:t>inclinaison</a:t>
            </a:r>
            <a:r>
              <a:rPr sz="2800" dirty="0" smtClean="0"/>
              <a:t> </a:t>
            </a:r>
            <a:r>
              <a:rPr sz="2800" dirty="0" err="1"/>
              <a:t>ou</a:t>
            </a:r>
            <a:r>
              <a:rPr sz="2800" dirty="0"/>
              <a:t> rotation </a:t>
            </a:r>
            <a:r>
              <a:rPr sz="2800" dirty="0" err="1"/>
              <a:t>forcée</a:t>
            </a:r>
            <a:r>
              <a:rPr sz="2800" dirty="0"/>
              <a:t>.</a:t>
            </a:r>
            <a:br>
              <a:rPr sz="2800" dirty="0"/>
            </a:br>
            <a:r>
              <a:rPr sz="2800" dirty="0" err="1"/>
              <a:t>Résulte</a:t>
            </a:r>
            <a:r>
              <a:rPr sz="2800" dirty="0"/>
              <a:t> d’un </a:t>
            </a:r>
            <a:r>
              <a:rPr sz="2800" dirty="0" err="1" smtClean="0"/>
              <a:t>déséquilibre</a:t>
            </a:r>
            <a:r>
              <a:rPr sz="2800" dirty="0" smtClean="0"/>
              <a:t> </a:t>
            </a:r>
            <a:r>
              <a:rPr sz="2800" dirty="0" err="1"/>
              <a:t>musculaire</a:t>
            </a:r>
            <a:r>
              <a:rPr sz="2800" dirty="0"/>
              <a:t> </a:t>
            </a:r>
            <a:r>
              <a:rPr sz="2800" dirty="0" err="1"/>
              <a:t>ou</a:t>
            </a:r>
            <a:r>
              <a:rPr sz="2800" dirty="0"/>
              <a:t> irritation </a:t>
            </a:r>
            <a:r>
              <a:rPr sz="2800" dirty="0" err="1"/>
              <a:t>nerveuse</a:t>
            </a:r>
            <a:r>
              <a:rPr sz="2800" dirty="0" smtClean="0"/>
              <a:t>.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/>
            </a:r>
            <a:br>
              <a:rPr sz="2800" dirty="0"/>
            </a:br>
            <a:r>
              <a:rPr sz="2800" dirty="0" err="1"/>
              <a:t>Formes</a:t>
            </a:r>
            <a:r>
              <a:rPr sz="2800" dirty="0"/>
              <a:t> :</a:t>
            </a:r>
            <a:br>
              <a:rPr sz="2800" dirty="0"/>
            </a:br>
            <a:r>
              <a:rPr sz="2800" dirty="0"/>
              <a:t>• </a:t>
            </a:r>
            <a:r>
              <a:rPr sz="2800" dirty="0" err="1"/>
              <a:t>Latérocolis</a:t>
            </a:r>
            <a:r>
              <a:rPr sz="2800" dirty="0"/>
              <a:t> (tête </a:t>
            </a:r>
            <a:r>
              <a:rPr sz="2800" dirty="0" err="1"/>
              <a:t>penchée</a:t>
            </a:r>
            <a:r>
              <a:rPr sz="2800" dirty="0"/>
              <a:t>)</a:t>
            </a:r>
            <a:br>
              <a:rPr sz="2800" dirty="0"/>
            </a:br>
            <a:r>
              <a:rPr sz="2800" dirty="0"/>
              <a:t>• </a:t>
            </a:r>
            <a:r>
              <a:rPr sz="2800" dirty="0" err="1"/>
              <a:t>Antérocolis</a:t>
            </a:r>
            <a:r>
              <a:rPr sz="2800" dirty="0"/>
              <a:t> (flexion </a:t>
            </a:r>
            <a:r>
              <a:rPr sz="2800" dirty="0" err="1"/>
              <a:t>avant</a:t>
            </a:r>
            <a:r>
              <a:rPr sz="2800" dirty="0"/>
              <a:t>)</a:t>
            </a:r>
            <a:br>
              <a:rPr sz="2800" dirty="0"/>
            </a:br>
            <a:r>
              <a:rPr sz="2800" dirty="0"/>
              <a:t>• </a:t>
            </a:r>
            <a:r>
              <a:rPr sz="2800" dirty="0" err="1"/>
              <a:t>Rétrocolis</a:t>
            </a:r>
            <a:r>
              <a:rPr sz="2800" dirty="0"/>
              <a:t> (extension </a:t>
            </a:r>
            <a:r>
              <a:rPr sz="2800" dirty="0" err="1"/>
              <a:t>arrière</a:t>
            </a:r>
            <a:r>
              <a:rPr sz="2800" dirty="0"/>
              <a:t>)</a:t>
            </a:r>
            <a:r>
              <a:rPr dirty="0"/>
              <a:t/>
            </a:r>
            <a:br>
              <a:rPr dirty="0"/>
            </a:br>
            <a:endParaRPr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20" y="4800337"/>
            <a:ext cx="3642774" cy="189843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653" y="2855344"/>
            <a:ext cx="2132787" cy="34861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8B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457200"/>
            <a:ext cx="7772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Torticolis – Étiologies et symptômes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309490"/>
            <a:ext cx="5629298" cy="46782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u="sng" dirty="0" err="1"/>
              <a:t>Étiologies</a:t>
            </a:r>
            <a:r>
              <a:rPr sz="2800" u="sng" dirty="0"/>
              <a:t> :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>• </a:t>
            </a:r>
            <a:r>
              <a:rPr sz="2800" dirty="0" err="1"/>
              <a:t>Froid</a:t>
            </a:r>
            <a:r>
              <a:rPr sz="2800" dirty="0"/>
              <a:t>, faux </a:t>
            </a:r>
            <a:r>
              <a:rPr sz="2800" dirty="0" err="1"/>
              <a:t>mouvement</a:t>
            </a:r>
            <a:r>
              <a:rPr sz="2800" dirty="0"/>
              <a:t>, stress</a:t>
            </a:r>
            <a:br>
              <a:rPr sz="2800" dirty="0"/>
            </a:br>
            <a:r>
              <a:rPr sz="2800" dirty="0"/>
              <a:t>• </a:t>
            </a:r>
            <a:r>
              <a:rPr sz="2800" dirty="0" err="1"/>
              <a:t>Mauvaise</a:t>
            </a:r>
            <a:r>
              <a:rPr sz="2800" dirty="0"/>
              <a:t> posture </a:t>
            </a:r>
            <a:r>
              <a:rPr sz="2800" dirty="0" err="1"/>
              <a:t>prolongée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>• </a:t>
            </a:r>
            <a:r>
              <a:rPr sz="2800" dirty="0" err="1"/>
              <a:t>Cervicarthrose</a:t>
            </a:r>
            <a:r>
              <a:rPr sz="2800" dirty="0"/>
              <a:t> </a:t>
            </a:r>
            <a:r>
              <a:rPr sz="2800" dirty="0" err="1"/>
              <a:t>ou</a:t>
            </a:r>
            <a:r>
              <a:rPr sz="2800" dirty="0"/>
              <a:t> </a:t>
            </a:r>
            <a:r>
              <a:rPr sz="2800" dirty="0" err="1"/>
              <a:t>entorse</a:t>
            </a:r>
            <a:r>
              <a:rPr sz="2800" dirty="0"/>
              <a:t> </a:t>
            </a:r>
            <a:r>
              <a:rPr sz="2800" dirty="0" err="1"/>
              <a:t>ancienne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>• Enfant : </a:t>
            </a:r>
            <a:r>
              <a:rPr sz="2800" dirty="0" err="1"/>
              <a:t>torticolis</a:t>
            </a:r>
            <a:r>
              <a:rPr sz="2800" dirty="0"/>
              <a:t> </a:t>
            </a:r>
            <a:r>
              <a:rPr sz="2800" dirty="0" err="1"/>
              <a:t>congénital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/>
            </a:r>
            <a:br>
              <a:rPr sz="2800" dirty="0"/>
            </a:br>
            <a:r>
              <a:rPr sz="2800" u="sng" dirty="0" err="1"/>
              <a:t>Symptômes</a:t>
            </a:r>
            <a:r>
              <a:rPr sz="2800" u="sng" dirty="0"/>
              <a:t> :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>• </a:t>
            </a:r>
            <a:r>
              <a:rPr sz="2800" dirty="0" err="1"/>
              <a:t>Douleur</a:t>
            </a:r>
            <a:r>
              <a:rPr sz="2800" dirty="0"/>
              <a:t> </a:t>
            </a:r>
            <a:r>
              <a:rPr sz="2800" dirty="0" err="1"/>
              <a:t>unilatérale</a:t>
            </a:r>
            <a:r>
              <a:rPr sz="2800" dirty="0"/>
              <a:t> intense</a:t>
            </a:r>
            <a:br>
              <a:rPr sz="2800" dirty="0"/>
            </a:br>
            <a:r>
              <a:rPr sz="2800" dirty="0"/>
              <a:t>• </a:t>
            </a:r>
            <a:r>
              <a:rPr sz="2800" dirty="0" err="1"/>
              <a:t>Raideur</a:t>
            </a:r>
            <a:r>
              <a:rPr sz="2800" dirty="0"/>
              <a:t> et </a:t>
            </a:r>
            <a:r>
              <a:rPr sz="2800" dirty="0" err="1"/>
              <a:t>déviation</a:t>
            </a:r>
            <a:r>
              <a:rPr sz="2800" dirty="0"/>
              <a:t> du </a:t>
            </a:r>
            <a:r>
              <a:rPr sz="2800" dirty="0" err="1"/>
              <a:t>cou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>• Attitude </a:t>
            </a:r>
            <a:r>
              <a:rPr sz="2800" dirty="0" err="1"/>
              <a:t>antalgique</a:t>
            </a:r>
            <a:endParaRPr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285" y="3870664"/>
            <a:ext cx="3510879" cy="254185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8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457200"/>
            <a:ext cx="7772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Torticolis – Traitement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716" y="1036025"/>
            <a:ext cx="8781571" cy="46782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u="sng" dirty="0"/>
              <a:t>Phase </a:t>
            </a:r>
            <a:r>
              <a:rPr sz="2800" u="sng" dirty="0" err="1"/>
              <a:t>aiguë</a:t>
            </a:r>
            <a:r>
              <a:rPr sz="2800" u="sng" dirty="0"/>
              <a:t> :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>• </a:t>
            </a:r>
            <a:r>
              <a:rPr sz="2800" dirty="0" err="1"/>
              <a:t>Antalgiques</a:t>
            </a:r>
            <a:r>
              <a:rPr sz="2800" dirty="0"/>
              <a:t>, AINS, </a:t>
            </a:r>
            <a:r>
              <a:rPr sz="2800" dirty="0" err="1"/>
              <a:t>chaleur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>• </a:t>
            </a:r>
            <a:r>
              <a:rPr sz="2800" dirty="0" smtClean="0"/>
              <a:t>Collier </a:t>
            </a:r>
            <a:r>
              <a:rPr sz="2800" dirty="0"/>
              <a:t>C1 </a:t>
            </a:r>
            <a:r>
              <a:rPr sz="2800" dirty="0" err="1"/>
              <a:t>ou</a:t>
            </a:r>
            <a:r>
              <a:rPr sz="2800" dirty="0"/>
              <a:t> </a:t>
            </a:r>
            <a:r>
              <a:rPr sz="2800" dirty="0" smtClean="0"/>
              <a:t>C2 </a:t>
            </a:r>
            <a:r>
              <a:rPr sz="2800" dirty="0"/>
              <a:t>→ repos </a:t>
            </a:r>
            <a:r>
              <a:rPr sz="2800" dirty="0" err="1"/>
              <a:t>musculaire</a:t>
            </a:r>
            <a:r>
              <a:rPr sz="2800" dirty="0"/>
              <a:t> sans </a:t>
            </a:r>
            <a:r>
              <a:rPr sz="2800" dirty="0" err="1"/>
              <a:t>immobilisation</a:t>
            </a:r>
            <a:r>
              <a:rPr sz="2800" dirty="0"/>
              <a:t> </a:t>
            </a:r>
            <a:endParaRPr lang="fr-FR" sz="28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err="1" smtClean="0"/>
              <a:t>complète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/>
            </a:r>
            <a:br>
              <a:rPr sz="2800" dirty="0"/>
            </a:br>
            <a:r>
              <a:rPr sz="2800" u="sng" dirty="0"/>
              <a:t>Phase de </a:t>
            </a:r>
            <a:r>
              <a:rPr sz="2800" u="sng" dirty="0" err="1"/>
              <a:t>récupération</a:t>
            </a:r>
            <a:r>
              <a:rPr sz="2800" u="sng" dirty="0"/>
              <a:t> :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>• </a:t>
            </a:r>
            <a:r>
              <a:rPr sz="2800" dirty="0" err="1"/>
              <a:t>Rééducation</a:t>
            </a:r>
            <a:r>
              <a:rPr sz="2800" dirty="0"/>
              <a:t> </a:t>
            </a:r>
            <a:r>
              <a:rPr sz="2800" dirty="0" err="1"/>
              <a:t>douce</a:t>
            </a:r>
            <a:r>
              <a:rPr sz="2800" dirty="0"/>
              <a:t>, </a:t>
            </a:r>
            <a:r>
              <a:rPr sz="2800" dirty="0" err="1"/>
              <a:t>étirements</a:t>
            </a:r>
            <a:r>
              <a:rPr sz="2800" dirty="0"/>
              <a:t>, correction </a:t>
            </a:r>
            <a:r>
              <a:rPr sz="2800" dirty="0" err="1"/>
              <a:t>posturale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/>
            </a:r>
            <a:br>
              <a:rPr sz="2800" dirty="0"/>
            </a:br>
            <a:r>
              <a:rPr sz="2800" u="sng" dirty="0" err="1" smtClean="0"/>
              <a:t>Objectif</a:t>
            </a:r>
            <a:r>
              <a:rPr sz="2800" u="sng" dirty="0" smtClean="0"/>
              <a:t> </a:t>
            </a:r>
            <a:r>
              <a:rPr sz="2800" u="sng" dirty="0"/>
              <a:t>du collier </a:t>
            </a:r>
            <a:r>
              <a:rPr sz="2800" u="sng" dirty="0" smtClean="0"/>
              <a:t>:</a:t>
            </a:r>
            <a:r>
              <a:rPr sz="2800" dirty="0" err="1" smtClean="0"/>
              <a:t>réduire</a:t>
            </a:r>
            <a:r>
              <a:rPr sz="2800" dirty="0" smtClean="0"/>
              <a:t> </a:t>
            </a:r>
            <a:r>
              <a:rPr sz="2800" dirty="0"/>
              <a:t>la </a:t>
            </a:r>
            <a:r>
              <a:rPr sz="2800" dirty="0" err="1"/>
              <a:t>douleur</a:t>
            </a:r>
            <a:r>
              <a:rPr sz="2800" dirty="0"/>
              <a:t>, limiter les </a:t>
            </a:r>
            <a:endParaRPr lang="fr-FR" sz="28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err="1" smtClean="0"/>
              <a:t>mouvements</a:t>
            </a:r>
            <a:r>
              <a:rPr sz="2800" dirty="0" smtClean="0"/>
              <a:t> </a:t>
            </a:r>
            <a:r>
              <a:rPr sz="2800" dirty="0" err="1"/>
              <a:t>réflexes</a:t>
            </a:r>
            <a:r>
              <a:rPr sz="2800" dirty="0"/>
              <a:t>, </a:t>
            </a:r>
            <a:r>
              <a:rPr sz="2800" dirty="0" err="1"/>
              <a:t>favoriser</a:t>
            </a:r>
            <a:r>
              <a:rPr sz="2800" dirty="0"/>
              <a:t> la détente </a:t>
            </a:r>
            <a:r>
              <a:rPr sz="2800" dirty="0" err="1"/>
              <a:t>musculaire</a:t>
            </a:r>
            <a:r>
              <a:rPr sz="2800" dirty="0"/>
              <a:t>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046" y="186432"/>
            <a:ext cx="2031737" cy="20457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457200"/>
            <a:ext cx="7772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B. Entorses cervicales – Mécanisme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1739" y="1352622"/>
            <a:ext cx="8535285" cy="44319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err="1"/>
              <a:t>Traumatisme</a:t>
            </a:r>
            <a:r>
              <a:rPr sz="2800" dirty="0"/>
              <a:t> indirect (flexion-extension </a:t>
            </a:r>
            <a:r>
              <a:rPr sz="2800" dirty="0" err="1"/>
              <a:t>brutale</a:t>
            </a:r>
            <a:r>
              <a:rPr sz="2800" dirty="0"/>
              <a:t> </a:t>
            </a:r>
            <a:r>
              <a:rPr sz="2800" dirty="0" smtClean="0"/>
              <a:t>:coup </a:t>
            </a:r>
            <a:r>
              <a:rPr sz="2800" dirty="0"/>
              <a:t>du </a:t>
            </a:r>
            <a:endParaRPr lang="fr-FR" sz="28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smtClean="0"/>
              <a:t>lapin </a:t>
            </a:r>
            <a:r>
              <a:rPr sz="2800" dirty="0"/>
              <a:t>/ </a:t>
            </a:r>
            <a:r>
              <a:rPr sz="2800" dirty="0" smtClean="0"/>
              <a:t>whiplash)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>→ distension </a:t>
            </a:r>
            <a:r>
              <a:rPr sz="2800" dirty="0" err="1"/>
              <a:t>ou</a:t>
            </a:r>
            <a:r>
              <a:rPr sz="2800" dirty="0"/>
              <a:t> rupture </a:t>
            </a:r>
            <a:r>
              <a:rPr sz="2800" dirty="0" err="1"/>
              <a:t>ligamentaire</a:t>
            </a:r>
            <a:r>
              <a:rPr sz="2800" dirty="0"/>
              <a:t> (C4–C7)</a:t>
            </a:r>
            <a:br>
              <a:rPr sz="2800" dirty="0"/>
            </a:br>
            <a:r>
              <a:rPr sz="2800" dirty="0"/>
              <a:t/>
            </a:r>
            <a:br>
              <a:rPr sz="2800" dirty="0"/>
            </a:br>
            <a:r>
              <a:rPr sz="2800" dirty="0" err="1"/>
              <a:t>Formes</a:t>
            </a:r>
            <a:r>
              <a:rPr sz="2800" dirty="0"/>
              <a:t> de </a:t>
            </a:r>
            <a:r>
              <a:rPr sz="2800" dirty="0" err="1"/>
              <a:t>gravité</a:t>
            </a:r>
            <a:r>
              <a:rPr sz="2800" dirty="0"/>
              <a:t> :</a:t>
            </a:r>
            <a:br>
              <a:rPr sz="2800" dirty="0"/>
            </a:br>
            <a:r>
              <a:rPr sz="2800" dirty="0"/>
              <a:t>• </a:t>
            </a:r>
            <a:r>
              <a:rPr sz="2800" dirty="0" err="1" smtClean="0"/>
              <a:t>Bénigne</a:t>
            </a:r>
            <a:r>
              <a:rPr lang="fr-FR" sz="2800" dirty="0"/>
              <a:t> </a:t>
            </a:r>
            <a:r>
              <a:rPr sz="2800" dirty="0" smtClean="0"/>
              <a:t>: </a:t>
            </a:r>
            <a:r>
              <a:rPr sz="2800" dirty="0" err="1"/>
              <a:t>étirement</a:t>
            </a:r>
            <a:r>
              <a:rPr sz="2800" dirty="0"/>
              <a:t> </a:t>
            </a:r>
            <a:r>
              <a:rPr sz="2800" dirty="0" err="1"/>
              <a:t>ligamentaire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>• </a:t>
            </a:r>
            <a:r>
              <a:rPr sz="2800" dirty="0" err="1" smtClean="0"/>
              <a:t>Modérée</a:t>
            </a:r>
            <a:r>
              <a:rPr sz="2800" dirty="0" smtClean="0"/>
              <a:t> </a:t>
            </a:r>
            <a:r>
              <a:rPr sz="2800" dirty="0"/>
              <a:t>: </a:t>
            </a:r>
            <a:r>
              <a:rPr sz="2800" dirty="0" err="1"/>
              <a:t>déchirure</a:t>
            </a:r>
            <a:r>
              <a:rPr sz="2800" dirty="0"/>
              <a:t> </a:t>
            </a:r>
            <a:r>
              <a:rPr sz="2800" dirty="0" err="1"/>
              <a:t>partielle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>• </a:t>
            </a:r>
            <a:r>
              <a:rPr sz="2800" dirty="0" smtClean="0"/>
              <a:t>Grave </a:t>
            </a:r>
            <a:r>
              <a:rPr sz="2800" dirty="0"/>
              <a:t>: rupture </a:t>
            </a:r>
            <a:r>
              <a:rPr sz="2800" dirty="0" err="1"/>
              <a:t>ligamentaire</a:t>
            </a:r>
            <a:r>
              <a:rPr sz="2800" dirty="0"/>
              <a:t>, </a:t>
            </a:r>
            <a:r>
              <a:rPr sz="2800" dirty="0" err="1"/>
              <a:t>hernie</a:t>
            </a:r>
            <a:r>
              <a:rPr sz="2800" dirty="0"/>
              <a:t>, </a:t>
            </a:r>
            <a:r>
              <a:rPr sz="2800" dirty="0" err="1"/>
              <a:t>instabilité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8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457200"/>
            <a:ext cx="7772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Entorses – Prise en charge orthopédique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992" y="1145588"/>
            <a:ext cx="8185382" cy="29546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err="1"/>
              <a:t>Bénigne</a:t>
            </a:r>
            <a:r>
              <a:rPr sz="2800" dirty="0"/>
              <a:t> → Collier </a:t>
            </a:r>
            <a:r>
              <a:rPr sz="2800" dirty="0" smtClean="0"/>
              <a:t>C1/C2 </a:t>
            </a:r>
            <a:r>
              <a:rPr sz="2800" dirty="0"/>
              <a:t>(1–3 </a:t>
            </a:r>
            <a:r>
              <a:rPr sz="2800" dirty="0" err="1"/>
              <a:t>sem</a:t>
            </a:r>
            <a:r>
              <a:rPr sz="2800" dirty="0"/>
              <a:t>) + </a:t>
            </a:r>
            <a:r>
              <a:rPr sz="2800" dirty="0" err="1"/>
              <a:t>rééducation</a:t>
            </a:r>
            <a:r>
              <a:rPr sz="2800" dirty="0"/>
              <a:t/>
            </a:r>
            <a:br>
              <a:rPr sz="2800" dirty="0"/>
            </a:br>
            <a:r>
              <a:rPr sz="2800" dirty="0" err="1"/>
              <a:t>Modérée</a:t>
            </a:r>
            <a:r>
              <a:rPr sz="2800" dirty="0"/>
              <a:t> → Collier </a:t>
            </a:r>
            <a:r>
              <a:rPr sz="2800" dirty="0" smtClean="0"/>
              <a:t>C2/C3 </a:t>
            </a:r>
            <a:r>
              <a:rPr sz="2800" dirty="0"/>
              <a:t>(2–4 </a:t>
            </a:r>
            <a:r>
              <a:rPr sz="2800" dirty="0" err="1"/>
              <a:t>sem</a:t>
            </a:r>
            <a:r>
              <a:rPr sz="2800" dirty="0"/>
              <a:t>) + </a:t>
            </a:r>
            <a:r>
              <a:rPr sz="2800" dirty="0" err="1"/>
              <a:t>kiné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>Grave → Collier </a:t>
            </a:r>
            <a:r>
              <a:rPr sz="2800" dirty="0" smtClean="0"/>
              <a:t>C4 </a:t>
            </a:r>
            <a:r>
              <a:rPr sz="2800" dirty="0" err="1"/>
              <a:t>rigide</a:t>
            </a:r>
            <a:r>
              <a:rPr sz="2800" dirty="0"/>
              <a:t> / </a:t>
            </a:r>
            <a:r>
              <a:rPr sz="2800" dirty="0" err="1" smtClean="0"/>
              <a:t>minerve</a:t>
            </a:r>
            <a:r>
              <a:rPr sz="2800" dirty="0" smtClean="0"/>
              <a:t>, </a:t>
            </a:r>
            <a:r>
              <a:rPr sz="2800" dirty="0" err="1"/>
              <a:t>suivi</a:t>
            </a:r>
            <a:r>
              <a:rPr sz="2800" dirty="0"/>
              <a:t> chirurgical</a:t>
            </a:r>
            <a:br>
              <a:rPr sz="2800" dirty="0"/>
            </a:br>
            <a:r>
              <a:rPr sz="2800" dirty="0"/>
              <a:t/>
            </a:r>
            <a:br>
              <a:rPr sz="2800" dirty="0"/>
            </a:br>
            <a:r>
              <a:rPr lang="fr-FR" sz="2800" dirty="0" smtClean="0"/>
              <a:t>O</a:t>
            </a:r>
            <a:r>
              <a:rPr sz="2800" dirty="0" err="1" smtClean="0"/>
              <a:t>bjectif</a:t>
            </a:r>
            <a:r>
              <a:rPr sz="2800" dirty="0" smtClean="0"/>
              <a:t> </a:t>
            </a:r>
            <a:r>
              <a:rPr sz="2800" dirty="0"/>
              <a:t>: limiter flexion/extension, </a:t>
            </a:r>
            <a:r>
              <a:rPr sz="2800" dirty="0" err="1"/>
              <a:t>réduire</a:t>
            </a:r>
            <a:r>
              <a:rPr sz="2800" dirty="0"/>
              <a:t> </a:t>
            </a:r>
            <a:r>
              <a:rPr sz="2800" dirty="0" err="1"/>
              <a:t>contraintes</a:t>
            </a:r>
            <a:r>
              <a:rPr sz="2800" dirty="0"/>
              <a:t> </a:t>
            </a:r>
            <a:endParaRPr lang="fr-FR" sz="28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smtClean="0"/>
              <a:t>et </a:t>
            </a:r>
            <a:r>
              <a:rPr sz="2800" dirty="0" err="1"/>
              <a:t>douleur</a:t>
            </a:r>
            <a:r>
              <a:rPr sz="2800" dirty="0"/>
              <a:t>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436" y="4234707"/>
            <a:ext cx="2230647" cy="228641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084" y="3777920"/>
            <a:ext cx="2676525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8B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457200"/>
            <a:ext cx="7772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Entorses – Symptômes et traitement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6079" y="1180093"/>
            <a:ext cx="6899646" cy="38164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/>
              <a:t>• </a:t>
            </a:r>
            <a:r>
              <a:rPr sz="2800" dirty="0" err="1"/>
              <a:t>Douleur</a:t>
            </a:r>
            <a:r>
              <a:rPr sz="2800" dirty="0"/>
              <a:t> </a:t>
            </a:r>
            <a:r>
              <a:rPr sz="2800" dirty="0" err="1"/>
              <a:t>cervicale</a:t>
            </a:r>
            <a:r>
              <a:rPr sz="2800" dirty="0"/>
              <a:t> </a:t>
            </a:r>
            <a:r>
              <a:rPr sz="2800" dirty="0" err="1"/>
              <a:t>immédiate</a:t>
            </a:r>
            <a:r>
              <a:rPr sz="2800" dirty="0"/>
              <a:t> </a:t>
            </a:r>
            <a:r>
              <a:rPr sz="2800" dirty="0" err="1"/>
              <a:t>ou</a:t>
            </a:r>
            <a:r>
              <a:rPr sz="2800" dirty="0"/>
              <a:t> </a:t>
            </a:r>
            <a:r>
              <a:rPr sz="2800" dirty="0" err="1"/>
              <a:t>retardée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>• </a:t>
            </a:r>
            <a:r>
              <a:rPr sz="2800" dirty="0" err="1"/>
              <a:t>Raideur</a:t>
            </a:r>
            <a:r>
              <a:rPr sz="2800" dirty="0"/>
              <a:t>, contractures, </a:t>
            </a:r>
            <a:r>
              <a:rPr sz="2800" dirty="0" err="1"/>
              <a:t>céphalées</a:t>
            </a:r>
            <a:r>
              <a:rPr sz="2800" dirty="0"/>
              <a:t> </a:t>
            </a:r>
            <a:r>
              <a:rPr sz="2800" dirty="0" err="1"/>
              <a:t>occipitales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>• </a:t>
            </a:r>
            <a:r>
              <a:rPr sz="2800" dirty="0" err="1"/>
              <a:t>Vertiges</a:t>
            </a:r>
            <a:r>
              <a:rPr sz="2800" dirty="0"/>
              <a:t> </a:t>
            </a:r>
            <a:r>
              <a:rPr sz="2800" dirty="0" err="1"/>
              <a:t>ou</a:t>
            </a:r>
            <a:r>
              <a:rPr sz="2800" dirty="0"/>
              <a:t> </a:t>
            </a:r>
            <a:r>
              <a:rPr sz="2800" dirty="0" err="1"/>
              <a:t>acouphènes</a:t>
            </a:r>
            <a:r>
              <a:rPr sz="2800" dirty="0"/>
              <a:t> </a:t>
            </a:r>
            <a:r>
              <a:rPr sz="2800" dirty="0" err="1"/>
              <a:t>possibles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>• </a:t>
            </a:r>
            <a:r>
              <a:rPr sz="2800" u="sng" dirty="0" err="1"/>
              <a:t>Cas</a:t>
            </a:r>
            <a:r>
              <a:rPr sz="2800" u="sng" dirty="0"/>
              <a:t> graves : </a:t>
            </a:r>
            <a:r>
              <a:rPr sz="2800" dirty="0" err="1"/>
              <a:t>paresthésies</a:t>
            </a:r>
            <a:r>
              <a:rPr sz="2800" dirty="0"/>
              <a:t>, irradiation, </a:t>
            </a:r>
            <a:r>
              <a:rPr sz="2800" dirty="0" err="1"/>
              <a:t>signes</a:t>
            </a:r>
            <a:r>
              <a:rPr sz="2800" dirty="0"/>
              <a:t> </a:t>
            </a:r>
            <a:endParaRPr lang="fr-FR" sz="28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err="1" smtClean="0"/>
              <a:t>neurologiques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/>
            </a:r>
            <a:br>
              <a:rPr sz="2800" dirty="0"/>
            </a:br>
            <a:r>
              <a:rPr sz="2800" u="sng" dirty="0" err="1"/>
              <a:t>Traitement</a:t>
            </a:r>
            <a:r>
              <a:rPr sz="2800" u="sng" dirty="0"/>
              <a:t> : </a:t>
            </a:r>
            <a:r>
              <a:rPr sz="2800" dirty="0" err="1"/>
              <a:t>antalgiques</a:t>
            </a:r>
            <a:r>
              <a:rPr sz="2800" dirty="0"/>
              <a:t>, AINS, collier </a:t>
            </a:r>
            <a:r>
              <a:rPr sz="2800" dirty="0" err="1"/>
              <a:t>adapté</a:t>
            </a:r>
            <a:r>
              <a:rPr sz="2800" dirty="0"/>
              <a:t>, </a:t>
            </a:r>
            <a:endParaRPr lang="fr-FR" sz="28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err="1" smtClean="0"/>
              <a:t>kinésithérapie</a:t>
            </a:r>
            <a:r>
              <a:rPr sz="2800" dirty="0"/>
              <a:t>, surveillance neuro.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457200"/>
            <a:ext cx="7772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C. Cervicarthrose – Définition et mécanisme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9210" y="1240478"/>
            <a:ext cx="7856831" cy="40010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err="1"/>
              <a:t>Pathologie</a:t>
            </a:r>
            <a:r>
              <a:rPr sz="2800" dirty="0"/>
              <a:t> </a:t>
            </a:r>
            <a:r>
              <a:rPr sz="2800" dirty="0" err="1" smtClean="0"/>
              <a:t>dégénérative</a:t>
            </a:r>
            <a:r>
              <a:rPr sz="2800" dirty="0" smtClean="0"/>
              <a:t> </a:t>
            </a:r>
            <a:r>
              <a:rPr sz="2800" dirty="0" err="1" smtClean="0"/>
              <a:t>chronique</a:t>
            </a:r>
            <a:r>
              <a:rPr sz="2800" dirty="0" smtClean="0"/>
              <a:t> </a:t>
            </a:r>
            <a:r>
              <a:rPr sz="2800" dirty="0"/>
              <a:t>du rachis </a:t>
            </a:r>
            <a:endParaRPr lang="fr-FR" sz="28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smtClean="0"/>
              <a:t>cervical </a:t>
            </a:r>
            <a:r>
              <a:rPr sz="2800" dirty="0"/>
              <a:t>(≥ 50 </a:t>
            </a:r>
            <a:r>
              <a:rPr sz="2800" dirty="0" err="1"/>
              <a:t>ans</a:t>
            </a:r>
            <a:r>
              <a:rPr sz="2800" dirty="0" smtClean="0"/>
              <a:t>)→ </a:t>
            </a:r>
            <a:r>
              <a:rPr sz="2800" dirty="0" err="1"/>
              <a:t>usure</a:t>
            </a:r>
            <a:r>
              <a:rPr sz="2800" dirty="0"/>
              <a:t> des </a:t>
            </a:r>
            <a:r>
              <a:rPr sz="2800" dirty="0" err="1"/>
              <a:t>disques</a:t>
            </a:r>
            <a:r>
              <a:rPr sz="2800" dirty="0"/>
              <a:t> et </a:t>
            </a:r>
            <a:endParaRPr lang="fr-FR" sz="28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smtClean="0"/>
              <a:t>articulations </a:t>
            </a:r>
            <a:r>
              <a:rPr sz="2800" dirty="0" err="1"/>
              <a:t>postérieures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/>
            </a:r>
            <a:br>
              <a:rPr sz="2800" dirty="0"/>
            </a:br>
            <a:r>
              <a:rPr sz="2800" dirty="0" err="1"/>
              <a:t>Physiopathologie</a:t>
            </a:r>
            <a:r>
              <a:rPr sz="2800" dirty="0"/>
              <a:t> :</a:t>
            </a:r>
            <a:br>
              <a:rPr sz="2800" dirty="0"/>
            </a:br>
            <a:r>
              <a:rPr sz="2800" dirty="0"/>
              <a:t>• ↓ hauteur </a:t>
            </a:r>
            <a:r>
              <a:rPr sz="2800" dirty="0" err="1"/>
              <a:t>discale</a:t>
            </a:r>
            <a:r>
              <a:rPr sz="2800" dirty="0"/>
              <a:t> → surcharge → </a:t>
            </a:r>
            <a:r>
              <a:rPr sz="2800" dirty="0" err="1"/>
              <a:t>ostéophytes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>• </a:t>
            </a:r>
            <a:r>
              <a:rPr sz="2800" dirty="0" err="1"/>
              <a:t>Rétrécissement</a:t>
            </a:r>
            <a:r>
              <a:rPr sz="2800" dirty="0"/>
              <a:t> </a:t>
            </a:r>
            <a:r>
              <a:rPr sz="2800" dirty="0" err="1"/>
              <a:t>canalaire</a:t>
            </a:r>
            <a:r>
              <a:rPr sz="2800" dirty="0"/>
              <a:t> → compression </a:t>
            </a:r>
            <a:r>
              <a:rPr sz="2800" dirty="0" err="1"/>
              <a:t>nerveuse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777" y="4762501"/>
            <a:ext cx="2546769" cy="19240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788</Words>
  <Application>Microsoft Office PowerPoint</Application>
  <PresentationFormat>Affichage à l'écran (4:3)</PresentationFormat>
  <Paragraphs>69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/>
  <cp:keywords/>
  <dc:description>generated using python-pptx</dc:description>
  <cp:lastModifiedBy>pharmacie</cp:lastModifiedBy>
  <cp:revision>4</cp:revision>
  <dcterms:created xsi:type="dcterms:W3CDTF">2013-01-27T09:14:16Z</dcterms:created>
  <dcterms:modified xsi:type="dcterms:W3CDTF">2025-11-04T12:03:06Z</dcterms:modified>
  <cp:category/>
</cp:coreProperties>
</file>