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Orthèses cervicales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5860" y="1663173"/>
            <a:ext cx="8162314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 smtClean="0"/>
              <a:t>Types</a:t>
            </a:r>
            <a:r>
              <a:rPr sz="2800" dirty="0"/>
              <a:t>, </a:t>
            </a:r>
            <a:r>
              <a:rPr sz="2800" dirty="0" err="1"/>
              <a:t>critères</a:t>
            </a:r>
            <a:r>
              <a:rPr sz="2800" dirty="0"/>
              <a:t> de </a:t>
            </a:r>
            <a:r>
              <a:rPr sz="2800" dirty="0" err="1"/>
              <a:t>choix</a:t>
            </a:r>
            <a:r>
              <a:rPr sz="2800" dirty="0"/>
              <a:t> et </a:t>
            </a:r>
            <a:r>
              <a:rPr sz="2800" dirty="0" err="1"/>
              <a:t>prise</a:t>
            </a:r>
            <a:r>
              <a:rPr sz="2800" dirty="0"/>
              <a:t> de </a:t>
            </a:r>
            <a:r>
              <a:rPr sz="2800" dirty="0" err="1"/>
              <a:t>mesure</a:t>
            </a:r>
            <a:r>
              <a:rPr sz="2800" dirty="0"/>
              <a:t/>
            </a:r>
            <a:br>
              <a:rPr sz="2800" dirty="0"/>
            </a:br>
            <a:r>
              <a:rPr sz="2800" dirty="0"/>
              <a:t/>
            </a:r>
            <a:br>
              <a:rPr sz="2800" dirty="0"/>
            </a:br>
            <a:r>
              <a:rPr sz="2800" dirty="0"/>
              <a:t>Les </a:t>
            </a:r>
            <a:r>
              <a:rPr sz="2800" dirty="0" smtClean="0"/>
              <a:t>colliers </a:t>
            </a:r>
            <a:r>
              <a:rPr sz="2800" dirty="0" err="1" smtClean="0"/>
              <a:t>cervicaux</a:t>
            </a:r>
            <a:r>
              <a:rPr lang="fr-FR" sz="2800" dirty="0" smtClean="0"/>
              <a:t> </a:t>
            </a:r>
            <a:r>
              <a:rPr sz="2800" dirty="0" err="1" smtClean="0"/>
              <a:t>limitent</a:t>
            </a:r>
            <a:r>
              <a:rPr sz="2800" dirty="0" smtClean="0"/>
              <a:t> </a:t>
            </a:r>
            <a:r>
              <a:rPr sz="2800" dirty="0"/>
              <a:t>la </a:t>
            </a:r>
            <a:r>
              <a:rPr sz="2800" dirty="0" err="1"/>
              <a:t>mobilité</a:t>
            </a:r>
            <a:r>
              <a:rPr sz="2800" dirty="0"/>
              <a:t> du </a:t>
            </a:r>
            <a:endParaRPr lang="fr-FR" sz="28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 smtClean="0"/>
              <a:t>rachis </a:t>
            </a:r>
            <a:r>
              <a:rPr sz="2800" dirty="0"/>
              <a:t>cervical pour :</a:t>
            </a:r>
            <a:br>
              <a:rPr sz="2800" dirty="0"/>
            </a:br>
            <a:r>
              <a:rPr sz="2800" dirty="0"/>
              <a:t>• </a:t>
            </a:r>
            <a:r>
              <a:rPr sz="2800" dirty="0" err="1"/>
              <a:t>Soulager</a:t>
            </a:r>
            <a:r>
              <a:rPr sz="2800" dirty="0"/>
              <a:t> la </a:t>
            </a:r>
            <a:r>
              <a:rPr sz="2800" dirty="0" err="1"/>
              <a:t>douleur</a:t>
            </a:r>
            <a:r>
              <a:rPr sz="2800" dirty="0"/>
              <a:t/>
            </a:r>
            <a:br>
              <a:rPr sz="2800" dirty="0"/>
            </a:br>
            <a:r>
              <a:rPr sz="2800" dirty="0"/>
              <a:t>• </a:t>
            </a:r>
            <a:r>
              <a:rPr sz="2800" dirty="0" err="1"/>
              <a:t>Stabiliser</a:t>
            </a:r>
            <a:r>
              <a:rPr sz="2800" dirty="0"/>
              <a:t> après </a:t>
            </a:r>
            <a:r>
              <a:rPr sz="2800" dirty="0" err="1"/>
              <a:t>traumatisme</a:t>
            </a:r>
            <a:r>
              <a:rPr sz="2800" dirty="0"/>
              <a:t> </a:t>
            </a:r>
            <a:r>
              <a:rPr sz="2800" dirty="0" err="1"/>
              <a:t>ou</a:t>
            </a:r>
            <a:r>
              <a:rPr sz="2800" dirty="0"/>
              <a:t> </a:t>
            </a:r>
            <a:r>
              <a:rPr sz="2800" dirty="0" err="1"/>
              <a:t>chirurgie</a:t>
            </a:r>
            <a:r>
              <a:rPr sz="2800" dirty="0"/>
              <a:t/>
            </a:r>
            <a:br>
              <a:rPr sz="2800" dirty="0"/>
            </a:br>
            <a:r>
              <a:rPr sz="2800" dirty="0"/>
              <a:t>• </a:t>
            </a:r>
            <a:r>
              <a:rPr sz="2800" dirty="0" err="1"/>
              <a:t>Favoriser</a:t>
            </a:r>
            <a:r>
              <a:rPr sz="2800" dirty="0"/>
              <a:t> la </a:t>
            </a:r>
            <a:r>
              <a:rPr sz="2800" dirty="0" err="1"/>
              <a:t>cicatrisation</a:t>
            </a:r>
            <a:r>
              <a:rPr sz="2800" dirty="0"/>
              <a:t/>
            </a:r>
            <a:br>
              <a:rPr sz="2800" dirty="0"/>
            </a:br>
            <a:r>
              <a:rPr sz="2800" dirty="0"/>
              <a:t>• </a:t>
            </a:r>
            <a:r>
              <a:rPr sz="2800" dirty="0" err="1"/>
              <a:t>Prévenir</a:t>
            </a:r>
            <a:r>
              <a:rPr sz="2800" dirty="0"/>
              <a:t> les </a:t>
            </a:r>
            <a:r>
              <a:rPr sz="2800" dirty="0" err="1"/>
              <a:t>récidives</a:t>
            </a:r>
            <a:endParaRPr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8A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Biomécanique et confort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6848" y="1171467"/>
            <a:ext cx="7985263" cy="209288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/>
              <a:t>• </a:t>
            </a:r>
            <a:r>
              <a:rPr sz="2800" dirty="0" err="1"/>
              <a:t>Appuis</a:t>
            </a:r>
            <a:r>
              <a:rPr sz="2800" dirty="0"/>
              <a:t> </a:t>
            </a:r>
            <a:r>
              <a:rPr sz="2800" dirty="0" err="1"/>
              <a:t>répartissent</a:t>
            </a:r>
            <a:r>
              <a:rPr sz="2800" dirty="0"/>
              <a:t> le </a:t>
            </a:r>
            <a:r>
              <a:rPr sz="2800" dirty="0" err="1"/>
              <a:t>poids</a:t>
            </a:r>
            <a:r>
              <a:rPr sz="2800" dirty="0"/>
              <a:t> de la tête </a:t>
            </a:r>
            <a:r>
              <a:rPr sz="2800" dirty="0" err="1"/>
              <a:t>vers</a:t>
            </a:r>
            <a:r>
              <a:rPr sz="2800" dirty="0"/>
              <a:t> le thorax</a:t>
            </a:r>
            <a:br>
              <a:rPr sz="2800" dirty="0"/>
            </a:br>
            <a:r>
              <a:rPr sz="2800" dirty="0"/>
              <a:t>• Limitation </a:t>
            </a:r>
            <a:r>
              <a:rPr sz="2800" dirty="0" err="1"/>
              <a:t>mécanique</a:t>
            </a:r>
            <a:r>
              <a:rPr sz="2800" dirty="0"/>
              <a:t> = diminution des </a:t>
            </a:r>
            <a:r>
              <a:rPr sz="2800" dirty="0" err="1"/>
              <a:t>douleurs</a:t>
            </a:r>
            <a:r>
              <a:rPr sz="2800" dirty="0"/>
              <a:t/>
            </a:r>
            <a:br>
              <a:rPr sz="2800" dirty="0"/>
            </a:br>
            <a:r>
              <a:rPr sz="2800" dirty="0"/>
              <a:t>• Importance du bon </a:t>
            </a:r>
            <a:r>
              <a:rPr sz="2800" dirty="0" err="1"/>
              <a:t>réglage</a:t>
            </a:r>
            <a:r>
              <a:rPr sz="2800" dirty="0"/>
              <a:t> : </a:t>
            </a:r>
            <a:r>
              <a:rPr sz="2800" dirty="0" err="1"/>
              <a:t>équilibre</a:t>
            </a:r>
            <a:r>
              <a:rPr sz="2800" dirty="0"/>
              <a:t> entre </a:t>
            </a:r>
            <a:endParaRPr lang="fr-FR" sz="28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 err="1" smtClean="0"/>
              <a:t>stabilité</a:t>
            </a:r>
            <a:r>
              <a:rPr sz="2800" dirty="0" smtClean="0"/>
              <a:t> </a:t>
            </a:r>
            <a:r>
              <a:rPr sz="2800" dirty="0"/>
              <a:t>et </a:t>
            </a:r>
            <a:r>
              <a:rPr sz="2800" dirty="0" err="1"/>
              <a:t>mobilité</a:t>
            </a:r>
            <a:endParaRPr sz="2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848" y="3429000"/>
            <a:ext cx="3324225" cy="28765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8B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Matériaux et conception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0566" y="1395754"/>
            <a:ext cx="8491427" cy="29546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200" dirty="0"/>
              <a:t>• Textiles </a:t>
            </a:r>
            <a:r>
              <a:rPr sz="3200" dirty="0" err="1"/>
              <a:t>respirants</a:t>
            </a:r>
            <a:r>
              <a:rPr sz="3200" dirty="0"/>
              <a:t> et </a:t>
            </a:r>
            <a:r>
              <a:rPr sz="3200" dirty="0" err="1"/>
              <a:t>hypoallergéniques</a:t>
            </a:r>
            <a:r>
              <a:rPr sz="3200" dirty="0"/>
              <a:t/>
            </a:r>
            <a:br>
              <a:rPr sz="3200" dirty="0"/>
            </a:br>
            <a:r>
              <a:rPr sz="3200" dirty="0"/>
              <a:t>• Mousses à </a:t>
            </a:r>
            <a:r>
              <a:rPr sz="3200" dirty="0" err="1"/>
              <a:t>mémoire</a:t>
            </a:r>
            <a:r>
              <a:rPr sz="3200" dirty="0"/>
              <a:t> de </a:t>
            </a:r>
            <a:r>
              <a:rPr sz="3200" dirty="0" err="1"/>
              <a:t>forme</a:t>
            </a:r>
            <a:r>
              <a:rPr sz="3200" dirty="0"/>
              <a:t/>
            </a:r>
            <a:br>
              <a:rPr sz="3200" dirty="0"/>
            </a:br>
            <a:r>
              <a:rPr sz="3200" dirty="0"/>
              <a:t>• Plaques </a:t>
            </a:r>
            <a:r>
              <a:rPr sz="3200" dirty="0" err="1"/>
              <a:t>rigides</a:t>
            </a:r>
            <a:r>
              <a:rPr sz="3200" dirty="0"/>
              <a:t> </a:t>
            </a:r>
            <a:r>
              <a:rPr sz="3200" dirty="0" err="1"/>
              <a:t>amovibles</a:t>
            </a:r>
            <a:r>
              <a:rPr sz="3200" dirty="0"/>
              <a:t/>
            </a:r>
            <a:br>
              <a:rPr sz="3200" dirty="0"/>
            </a:br>
            <a:r>
              <a:rPr sz="3200" dirty="0"/>
              <a:t>• </a:t>
            </a:r>
            <a:r>
              <a:rPr sz="3200" dirty="0" err="1"/>
              <a:t>Réglage</a:t>
            </a:r>
            <a:r>
              <a:rPr sz="3200" dirty="0"/>
              <a:t> </a:t>
            </a:r>
            <a:r>
              <a:rPr sz="3200" dirty="0" err="1"/>
              <a:t>rapide</a:t>
            </a:r>
            <a:r>
              <a:rPr sz="3200" dirty="0"/>
              <a:t> (Velcro®, </a:t>
            </a:r>
            <a:r>
              <a:rPr sz="3200" dirty="0" err="1"/>
              <a:t>mentonnière</a:t>
            </a:r>
            <a:r>
              <a:rPr sz="3200" dirty="0"/>
              <a:t> </a:t>
            </a:r>
            <a:r>
              <a:rPr sz="3200" dirty="0" err="1"/>
              <a:t>ajustable</a:t>
            </a:r>
            <a:r>
              <a:rPr sz="3200" dirty="0"/>
              <a:t>)</a:t>
            </a:r>
            <a:br>
              <a:rPr sz="3200" dirty="0"/>
            </a:br>
            <a:r>
              <a:rPr dirty="0"/>
              <a:t/>
            </a:r>
            <a:br>
              <a:rPr dirty="0"/>
            </a:b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8B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Innovations orthétiques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1573" y="1335369"/>
            <a:ext cx="8303940" cy="283154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200" dirty="0" err="1"/>
              <a:t>Gamme</a:t>
            </a:r>
            <a:r>
              <a:rPr sz="3200" dirty="0"/>
              <a:t> </a:t>
            </a:r>
            <a:r>
              <a:rPr sz="3200" dirty="0" err="1"/>
              <a:t>actuelle</a:t>
            </a:r>
            <a:r>
              <a:rPr sz="3200" dirty="0"/>
              <a:t> :</a:t>
            </a:r>
            <a:br>
              <a:rPr sz="3200" dirty="0"/>
            </a:br>
            <a:r>
              <a:rPr sz="3200" dirty="0"/>
              <a:t>• </a:t>
            </a:r>
            <a:r>
              <a:rPr sz="3200" dirty="0" err="1"/>
              <a:t>Modèles</a:t>
            </a:r>
            <a:r>
              <a:rPr sz="3200" dirty="0"/>
              <a:t> </a:t>
            </a:r>
            <a:r>
              <a:rPr sz="3200" dirty="0" err="1"/>
              <a:t>anatomiques</a:t>
            </a:r>
            <a:r>
              <a:rPr sz="3200" dirty="0"/>
              <a:t> </a:t>
            </a:r>
            <a:r>
              <a:rPr sz="3200" dirty="0" err="1"/>
              <a:t>pré-moulés</a:t>
            </a:r>
            <a:r>
              <a:rPr sz="3200" dirty="0"/>
              <a:t/>
            </a:r>
            <a:br>
              <a:rPr sz="3200" dirty="0"/>
            </a:br>
            <a:r>
              <a:rPr sz="3200" dirty="0"/>
              <a:t>• Versions </a:t>
            </a:r>
            <a:r>
              <a:rPr sz="3200" dirty="0" err="1"/>
              <a:t>pédiatriques</a:t>
            </a:r>
            <a:r>
              <a:rPr sz="3200" dirty="0"/>
              <a:t> / </a:t>
            </a:r>
            <a:r>
              <a:rPr sz="3200" dirty="0" err="1"/>
              <a:t>grandes</a:t>
            </a:r>
            <a:r>
              <a:rPr sz="3200" dirty="0"/>
              <a:t> </a:t>
            </a:r>
            <a:r>
              <a:rPr sz="3200" dirty="0" err="1"/>
              <a:t>tailles</a:t>
            </a:r>
            <a:r>
              <a:rPr sz="3200" dirty="0"/>
              <a:t/>
            </a:r>
            <a:br>
              <a:rPr sz="3200" dirty="0"/>
            </a:br>
            <a:r>
              <a:rPr sz="3200" dirty="0"/>
              <a:t>• </a:t>
            </a:r>
            <a:r>
              <a:rPr sz="3200" dirty="0" err="1"/>
              <a:t>Modèles</a:t>
            </a:r>
            <a:r>
              <a:rPr sz="3200" dirty="0"/>
              <a:t> </a:t>
            </a:r>
            <a:r>
              <a:rPr sz="3200" dirty="0" err="1"/>
              <a:t>radiotransparents</a:t>
            </a:r>
            <a:r>
              <a:rPr sz="3200" dirty="0"/>
              <a:t> (</a:t>
            </a:r>
            <a:r>
              <a:rPr sz="3200" dirty="0" err="1"/>
              <a:t>imagerie</a:t>
            </a:r>
            <a:r>
              <a:rPr sz="3200" dirty="0"/>
              <a:t>, </a:t>
            </a:r>
            <a:r>
              <a:rPr sz="3200" dirty="0" err="1"/>
              <a:t>urgence</a:t>
            </a:r>
            <a:r>
              <a:rPr sz="3200" dirty="0" smtClean="0"/>
              <a:t>,</a:t>
            </a:r>
            <a:endParaRPr lang="fr-FR" sz="32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200" dirty="0" smtClean="0"/>
              <a:t> </a:t>
            </a:r>
            <a:r>
              <a:rPr sz="3200" dirty="0"/>
              <a:t>post-op)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08" y="4496372"/>
            <a:ext cx="2792361" cy="187796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0119" y="4166913"/>
            <a:ext cx="2792361" cy="202544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Critères de choix (1)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7326878" cy="31393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600" b="1" dirty="0"/>
              <a:t>1. </a:t>
            </a:r>
            <a:r>
              <a:rPr sz="3600" b="1" dirty="0" err="1" smtClean="0"/>
              <a:t>Gravité</a:t>
            </a:r>
            <a:r>
              <a:rPr sz="3600" b="1" dirty="0" smtClean="0"/>
              <a:t> </a:t>
            </a:r>
            <a:r>
              <a:rPr sz="3600" b="1" dirty="0"/>
              <a:t>et nature de la </a:t>
            </a:r>
            <a:r>
              <a:rPr sz="3600" b="1" dirty="0" err="1" smtClean="0"/>
              <a:t>pathologie</a:t>
            </a:r>
            <a:r>
              <a:rPr lang="fr-FR" sz="3600" b="1" dirty="0"/>
              <a:t> </a:t>
            </a:r>
            <a:r>
              <a:rPr lang="fr-FR" sz="3600" b="1" dirty="0" smtClean="0"/>
              <a:t>:</a:t>
            </a:r>
            <a:r>
              <a:rPr sz="3600" dirty="0"/>
              <a:t/>
            </a:r>
            <a:br>
              <a:rPr sz="3600" dirty="0"/>
            </a:br>
            <a:r>
              <a:rPr sz="3600" dirty="0"/>
              <a:t>• </a:t>
            </a:r>
            <a:r>
              <a:rPr sz="3600" dirty="0" err="1"/>
              <a:t>Bénigne</a:t>
            </a:r>
            <a:r>
              <a:rPr sz="3600" dirty="0"/>
              <a:t> → C1/C2</a:t>
            </a:r>
            <a:br>
              <a:rPr sz="3600" dirty="0"/>
            </a:br>
            <a:r>
              <a:rPr sz="3600" dirty="0"/>
              <a:t>• </a:t>
            </a:r>
            <a:r>
              <a:rPr sz="3600" dirty="0" err="1"/>
              <a:t>Légère</a:t>
            </a:r>
            <a:r>
              <a:rPr sz="3600" dirty="0"/>
              <a:t> à </a:t>
            </a:r>
            <a:r>
              <a:rPr sz="3600" dirty="0" err="1"/>
              <a:t>modérée</a:t>
            </a:r>
            <a:r>
              <a:rPr sz="3600" dirty="0"/>
              <a:t> → C2/C3</a:t>
            </a:r>
            <a:br>
              <a:rPr sz="3600" dirty="0"/>
            </a:br>
            <a:r>
              <a:rPr sz="3600" dirty="0"/>
              <a:t>• </a:t>
            </a:r>
            <a:r>
              <a:rPr sz="3600" dirty="0" err="1"/>
              <a:t>Névralgie</a:t>
            </a:r>
            <a:r>
              <a:rPr sz="3600" dirty="0"/>
              <a:t> / post-op → C3/C4</a:t>
            </a:r>
            <a:br>
              <a:rPr sz="3600" dirty="0"/>
            </a:br>
            <a:r>
              <a:rPr sz="3600" dirty="0"/>
              <a:t>• </a:t>
            </a:r>
            <a:r>
              <a:rPr sz="3600" dirty="0" err="1"/>
              <a:t>Sevrage</a:t>
            </a:r>
            <a:r>
              <a:rPr sz="3600" dirty="0"/>
              <a:t> → retour C1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Critères de choix (2)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7456208" cy="258532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600" b="1" dirty="0"/>
              <a:t>2. </a:t>
            </a:r>
            <a:r>
              <a:rPr sz="3600" b="1" dirty="0" err="1" smtClean="0"/>
              <a:t>Objectif</a:t>
            </a:r>
            <a:r>
              <a:rPr sz="3600" b="1" dirty="0" smtClean="0"/>
              <a:t> </a:t>
            </a:r>
            <a:r>
              <a:rPr sz="3600" b="1" dirty="0" err="1" smtClean="0"/>
              <a:t>thérapeutique</a:t>
            </a:r>
            <a:r>
              <a:rPr lang="fr-FR" sz="3600" b="1" dirty="0" smtClean="0"/>
              <a:t> :</a:t>
            </a:r>
            <a:r>
              <a:rPr sz="3600" dirty="0"/>
              <a:t/>
            </a:r>
            <a:br>
              <a:rPr sz="3600" dirty="0"/>
            </a:br>
            <a:r>
              <a:rPr sz="3600" dirty="0"/>
              <a:t>• </a:t>
            </a:r>
            <a:r>
              <a:rPr sz="3600" dirty="0" err="1"/>
              <a:t>Immobilisation</a:t>
            </a:r>
            <a:r>
              <a:rPr sz="3600" dirty="0"/>
              <a:t> → C4 </a:t>
            </a:r>
            <a:r>
              <a:rPr sz="3600" dirty="0" err="1"/>
              <a:t>rigide</a:t>
            </a:r>
            <a:r>
              <a:rPr sz="3600" dirty="0"/>
              <a:t/>
            </a:r>
            <a:br>
              <a:rPr sz="3600" dirty="0"/>
            </a:br>
            <a:r>
              <a:rPr sz="3600" dirty="0"/>
              <a:t>• </a:t>
            </a:r>
            <a:r>
              <a:rPr sz="3600" dirty="0" err="1"/>
              <a:t>Soutien</a:t>
            </a:r>
            <a:r>
              <a:rPr sz="3600" dirty="0"/>
              <a:t> / proprioception → C1–C2</a:t>
            </a:r>
            <a:br>
              <a:rPr sz="3600" dirty="0"/>
            </a:br>
            <a:r>
              <a:rPr sz="3600" dirty="0"/>
              <a:t>• </a:t>
            </a:r>
            <a:r>
              <a:rPr sz="3600" dirty="0" err="1"/>
              <a:t>Antalgie</a:t>
            </a:r>
            <a:r>
              <a:rPr sz="3600" dirty="0"/>
              <a:t> / repos </a:t>
            </a:r>
            <a:r>
              <a:rPr sz="3600" dirty="0" err="1"/>
              <a:t>musculaire</a:t>
            </a:r>
            <a:r>
              <a:rPr sz="3600" dirty="0"/>
              <a:t> → C2–C3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8A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Critères de choix (3)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7540654" cy="42473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600" b="1" dirty="0"/>
              <a:t>3. </a:t>
            </a:r>
            <a:r>
              <a:rPr sz="3600" b="1" dirty="0" err="1" smtClean="0"/>
              <a:t>Confort</a:t>
            </a:r>
            <a:r>
              <a:rPr sz="3600" b="1" dirty="0" smtClean="0"/>
              <a:t> </a:t>
            </a:r>
            <a:r>
              <a:rPr sz="3600" b="1" dirty="0"/>
              <a:t>et </a:t>
            </a:r>
            <a:r>
              <a:rPr sz="3600" b="1" dirty="0" smtClean="0"/>
              <a:t>observance</a:t>
            </a:r>
            <a:r>
              <a:rPr sz="3600" dirty="0"/>
              <a:t/>
            </a:r>
            <a:br>
              <a:rPr sz="3600" dirty="0"/>
            </a:br>
            <a:r>
              <a:rPr sz="3600" dirty="0"/>
              <a:t>• Textile </a:t>
            </a:r>
            <a:r>
              <a:rPr sz="3600" dirty="0" err="1"/>
              <a:t>respirant</a:t>
            </a:r>
            <a:r>
              <a:rPr sz="3600" dirty="0"/>
              <a:t>, sans </a:t>
            </a:r>
            <a:r>
              <a:rPr sz="3600" dirty="0" err="1"/>
              <a:t>frottement</a:t>
            </a:r>
            <a:r>
              <a:rPr sz="3600" dirty="0"/>
              <a:t/>
            </a:r>
            <a:br>
              <a:rPr sz="3600" dirty="0"/>
            </a:br>
            <a:r>
              <a:rPr sz="3600" dirty="0"/>
              <a:t>• </a:t>
            </a:r>
            <a:r>
              <a:rPr sz="3600" dirty="0" err="1"/>
              <a:t>Fermeture</a:t>
            </a:r>
            <a:r>
              <a:rPr sz="3600" dirty="0"/>
              <a:t> simple, </a:t>
            </a:r>
            <a:r>
              <a:rPr sz="3600" dirty="0" err="1"/>
              <a:t>entretien</a:t>
            </a:r>
            <a:r>
              <a:rPr sz="3600" dirty="0"/>
              <a:t> facile</a:t>
            </a:r>
            <a:br>
              <a:rPr sz="3600" dirty="0"/>
            </a:br>
            <a:r>
              <a:rPr sz="3600" dirty="0"/>
              <a:t>• </a:t>
            </a:r>
            <a:r>
              <a:rPr sz="3600" dirty="0" err="1"/>
              <a:t>Poids</a:t>
            </a:r>
            <a:r>
              <a:rPr sz="3600" dirty="0"/>
              <a:t> ≤ 250 g</a:t>
            </a:r>
            <a:br>
              <a:rPr sz="3600" dirty="0"/>
            </a:br>
            <a:r>
              <a:rPr sz="3600" dirty="0"/>
              <a:t/>
            </a:r>
            <a:br>
              <a:rPr sz="3600" dirty="0"/>
            </a:br>
            <a:r>
              <a:rPr sz="3600" b="1" dirty="0"/>
              <a:t>4. </a:t>
            </a:r>
            <a:r>
              <a:rPr sz="3600" b="1" dirty="0" err="1" smtClean="0"/>
              <a:t>Réglage</a:t>
            </a:r>
            <a:r>
              <a:rPr sz="3600" b="1" dirty="0" smtClean="0"/>
              <a:t> </a:t>
            </a:r>
            <a:r>
              <a:rPr sz="3600" b="1" dirty="0"/>
              <a:t>et </a:t>
            </a:r>
            <a:r>
              <a:rPr sz="3600" b="1" dirty="0" err="1" smtClean="0"/>
              <a:t>adaptabilité</a:t>
            </a:r>
            <a:r>
              <a:rPr sz="3600" dirty="0"/>
              <a:t/>
            </a:r>
            <a:br>
              <a:rPr sz="3600" dirty="0"/>
            </a:br>
            <a:r>
              <a:rPr sz="3600" dirty="0"/>
              <a:t>• Hauteur </a:t>
            </a:r>
            <a:r>
              <a:rPr sz="3600" dirty="0" err="1"/>
              <a:t>ajustable</a:t>
            </a:r>
            <a:r>
              <a:rPr sz="3600" dirty="0"/>
              <a:t>, plaques </a:t>
            </a:r>
            <a:r>
              <a:rPr sz="3600" dirty="0" err="1"/>
              <a:t>amovibles</a:t>
            </a:r>
            <a:endParaRPr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8A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Durée de port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7637" y="1397345"/>
            <a:ext cx="8268354" cy="34470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4000" dirty="0"/>
              <a:t>• </a:t>
            </a:r>
            <a:r>
              <a:rPr sz="4000" dirty="0" err="1"/>
              <a:t>Entorse</a:t>
            </a:r>
            <a:r>
              <a:rPr sz="4000" dirty="0"/>
              <a:t> </a:t>
            </a:r>
            <a:r>
              <a:rPr sz="4000" dirty="0" err="1"/>
              <a:t>bénigne</a:t>
            </a:r>
            <a:r>
              <a:rPr sz="4000" dirty="0"/>
              <a:t> : 1–3 </a:t>
            </a:r>
            <a:r>
              <a:rPr sz="4000" dirty="0" err="1"/>
              <a:t>semaines</a:t>
            </a:r>
            <a:r>
              <a:rPr sz="4000" dirty="0"/>
              <a:t/>
            </a:r>
            <a:br>
              <a:rPr sz="4000" dirty="0"/>
            </a:br>
            <a:r>
              <a:rPr sz="4000" dirty="0"/>
              <a:t>• Post-op </a:t>
            </a:r>
            <a:r>
              <a:rPr sz="4000" dirty="0" err="1"/>
              <a:t>ou</a:t>
            </a:r>
            <a:r>
              <a:rPr sz="4000" dirty="0"/>
              <a:t> grave : 4–6 </a:t>
            </a:r>
            <a:r>
              <a:rPr sz="4000" dirty="0" err="1"/>
              <a:t>semaines</a:t>
            </a:r>
            <a:r>
              <a:rPr sz="4000" dirty="0"/>
              <a:t/>
            </a:r>
            <a:br>
              <a:rPr sz="4000" dirty="0"/>
            </a:br>
            <a:r>
              <a:rPr sz="4000" dirty="0"/>
              <a:t>• </a:t>
            </a:r>
            <a:r>
              <a:rPr sz="4000" dirty="0" err="1"/>
              <a:t>Sevrage</a:t>
            </a:r>
            <a:r>
              <a:rPr sz="4000" dirty="0"/>
              <a:t> </a:t>
            </a:r>
            <a:r>
              <a:rPr sz="4000" dirty="0" err="1"/>
              <a:t>progressif</a:t>
            </a:r>
            <a:r>
              <a:rPr sz="4000" dirty="0"/>
              <a:t> = </a:t>
            </a:r>
            <a:r>
              <a:rPr sz="4000" dirty="0" err="1"/>
              <a:t>éviter</a:t>
            </a:r>
            <a:r>
              <a:rPr sz="4000" dirty="0"/>
              <a:t> </a:t>
            </a:r>
            <a:r>
              <a:rPr sz="4000" dirty="0" err="1" smtClean="0"/>
              <a:t>hypotonie</a:t>
            </a:r>
            <a:endParaRPr lang="fr-FR" sz="40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4000" dirty="0" smtClean="0"/>
              <a:t> </a:t>
            </a:r>
            <a:r>
              <a:rPr sz="4000" dirty="0" err="1"/>
              <a:t>musculaire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Prise de mesure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0199" y="1154214"/>
            <a:ext cx="7434086" cy="38164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/>
              <a:t>1. Patient </a:t>
            </a:r>
            <a:r>
              <a:rPr sz="2800" dirty="0" err="1"/>
              <a:t>assis</a:t>
            </a:r>
            <a:r>
              <a:rPr sz="2800" dirty="0"/>
              <a:t>, tête </a:t>
            </a:r>
            <a:r>
              <a:rPr sz="2800" dirty="0" err="1"/>
              <a:t>droite</a:t>
            </a:r>
            <a:r>
              <a:rPr sz="2800" dirty="0"/>
              <a:t/>
            </a:r>
            <a:br>
              <a:rPr sz="2800" dirty="0"/>
            </a:br>
            <a:r>
              <a:rPr sz="2800" dirty="0"/>
              <a:t>2. </a:t>
            </a:r>
            <a:r>
              <a:rPr sz="2800" dirty="0" err="1"/>
              <a:t>Mesurer</a:t>
            </a:r>
            <a:r>
              <a:rPr sz="2800" dirty="0"/>
              <a:t> :</a:t>
            </a:r>
            <a:br>
              <a:rPr sz="2800" dirty="0"/>
            </a:br>
            <a:r>
              <a:rPr sz="2800" dirty="0"/>
              <a:t>• </a:t>
            </a:r>
            <a:r>
              <a:rPr sz="2800" dirty="0" err="1"/>
              <a:t>Circonférence</a:t>
            </a:r>
            <a:r>
              <a:rPr sz="2800" dirty="0"/>
              <a:t> du </a:t>
            </a:r>
            <a:r>
              <a:rPr sz="2800" dirty="0" err="1"/>
              <a:t>cou</a:t>
            </a:r>
            <a:r>
              <a:rPr sz="2800" dirty="0"/>
              <a:t> (sous </a:t>
            </a:r>
            <a:r>
              <a:rPr sz="2800" dirty="0" err="1"/>
              <a:t>mandibule</a:t>
            </a:r>
            <a:r>
              <a:rPr sz="2800" dirty="0"/>
              <a:t>)</a:t>
            </a:r>
            <a:br>
              <a:rPr sz="2800" dirty="0"/>
            </a:br>
            <a:r>
              <a:rPr sz="2800" dirty="0"/>
              <a:t>• Hauteur </a:t>
            </a:r>
            <a:r>
              <a:rPr sz="2800" dirty="0" err="1"/>
              <a:t>menton</a:t>
            </a:r>
            <a:r>
              <a:rPr sz="2800" dirty="0"/>
              <a:t>–sternum</a:t>
            </a:r>
            <a:br>
              <a:rPr sz="2800" dirty="0"/>
            </a:br>
            <a:r>
              <a:rPr sz="2800" dirty="0"/>
              <a:t/>
            </a:r>
            <a:br>
              <a:rPr sz="2800" dirty="0"/>
            </a:br>
            <a:r>
              <a:rPr sz="2800" dirty="0"/>
              <a:t>3. </a:t>
            </a:r>
            <a:r>
              <a:rPr sz="2800" dirty="0" err="1"/>
              <a:t>Choisir</a:t>
            </a:r>
            <a:r>
              <a:rPr sz="2800" dirty="0"/>
              <a:t> la </a:t>
            </a:r>
            <a:r>
              <a:rPr sz="2800" dirty="0" err="1"/>
              <a:t>taille</a:t>
            </a:r>
            <a:r>
              <a:rPr sz="2800" dirty="0"/>
              <a:t> </a:t>
            </a:r>
            <a:r>
              <a:rPr sz="2800" dirty="0" err="1"/>
              <a:t>selon</a:t>
            </a:r>
            <a:r>
              <a:rPr sz="2800" dirty="0"/>
              <a:t> grille fabricant (S–XL)</a:t>
            </a:r>
            <a:br>
              <a:rPr sz="2800" dirty="0"/>
            </a:br>
            <a:r>
              <a:rPr sz="2800" dirty="0"/>
              <a:t>4. </a:t>
            </a:r>
            <a:r>
              <a:rPr sz="2800" dirty="0" err="1"/>
              <a:t>Vérifier</a:t>
            </a:r>
            <a:r>
              <a:rPr sz="2800" dirty="0"/>
              <a:t> </a:t>
            </a:r>
            <a:r>
              <a:rPr sz="2800" dirty="0" err="1"/>
              <a:t>ajustement</a:t>
            </a:r>
            <a:r>
              <a:rPr sz="2800" dirty="0"/>
              <a:t> : un </a:t>
            </a:r>
            <a:r>
              <a:rPr sz="2800" dirty="0" err="1"/>
              <a:t>doigt</a:t>
            </a:r>
            <a:r>
              <a:rPr sz="2800" dirty="0"/>
              <a:t> </a:t>
            </a:r>
            <a:r>
              <a:rPr sz="2800" dirty="0" err="1"/>
              <a:t>doit</a:t>
            </a:r>
            <a:r>
              <a:rPr sz="2800" dirty="0"/>
              <a:t> passer entre </a:t>
            </a:r>
            <a:endParaRPr lang="fr-FR" sz="28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 err="1" smtClean="0"/>
              <a:t>peau</a:t>
            </a:r>
            <a:r>
              <a:rPr sz="2800" dirty="0" smtClean="0"/>
              <a:t> </a:t>
            </a:r>
            <a:r>
              <a:rPr sz="2800" dirty="0"/>
              <a:t>et collier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053" y="4477318"/>
            <a:ext cx="4419152" cy="230304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7242" y="132331"/>
            <a:ext cx="4869589" cy="142214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8A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Ajustement et vérification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240478"/>
            <a:ext cx="9174563" cy="406265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4000" dirty="0"/>
              <a:t>• Collier </a:t>
            </a:r>
            <a:r>
              <a:rPr sz="4000" dirty="0" err="1"/>
              <a:t>bien</a:t>
            </a:r>
            <a:r>
              <a:rPr sz="4000" dirty="0"/>
              <a:t> </a:t>
            </a:r>
            <a:r>
              <a:rPr sz="4000" dirty="0" err="1"/>
              <a:t>centré</a:t>
            </a:r>
            <a:r>
              <a:rPr sz="4000" dirty="0"/>
              <a:t>, sans </a:t>
            </a:r>
            <a:r>
              <a:rPr sz="4000" dirty="0" err="1"/>
              <a:t>gêne</a:t>
            </a:r>
            <a:r>
              <a:rPr sz="4000" dirty="0"/>
              <a:t> </a:t>
            </a:r>
            <a:r>
              <a:rPr sz="4000" dirty="0" err="1"/>
              <a:t>respiratoire</a:t>
            </a:r>
            <a:r>
              <a:rPr sz="4000" dirty="0"/>
              <a:t/>
            </a:r>
            <a:br>
              <a:rPr sz="4000" dirty="0"/>
            </a:br>
            <a:r>
              <a:rPr sz="4000" dirty="0"/>
              <a:t>• </a:t>
            </a:r>
            <a:r>
              <a:rPr sz="4000" dirty="0" err="1"/>
              <a:t>Fermeture</a:t>
            </a:r>
            <a:r>
              <a:rPr sz="4000" dirty="0"/>
              <a:t> </a:t>
            </a:r>
            <a:r>
              <a:rPr sz="4000" dirty="0" err="1"/>
              <a:t>arrière</a:t>
            </a:r>
            <a:r>
              <a:rPr sz="4000" dirty="0"/>
              <a:t> </a:t>
            </a:r>
            <a:r>
              <a:rPr sz="4000" dirty="0" err="1"/>
              <a:t>symétrique</a:t>
            </a:r>
            <a:r>
              <a:rPr sz="4000" dirty="0"/>
              <a:t/>
            </a:r>
            <a:br>
              <a:rPr sz="4000" dirty="0"/>
            </a:br>
            <a:r>
              <a:rPr sz="4000" dirty="0"/>
              <a:t>• Test : </a:t>
            </a:r>
            <a:r>
              <a:rPr sz="4000" dirty="0" err="1"/>
              <a:t>parler</a:t>
            </a:r>
            <a:r>
              <a:rPr sz="4000" dirty="0"/>
              <a:t>, </a:t>
            </a:r>
            <a:r>
              <a:rPr sz="4000" dirty="0" err="1"/>
              <a:t>avaler</a:t>
            </a:r>
            <a:r>
              <a:rPr sz="4000" dirty="0"/>
              <a:t> sans compression </a:t>
            </a:r>
            <a:endParaRPr lang="fr-FR" sz="40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4000" dirty="0" err="1" smtClean="0"/>
              <a:t>jugulaire</a:t>
            </a:r>
            <a:r>
              <a:rPr sz="4000" dirty="0"/>
              <a:t/>
            </a:r>
            <a:br>
              <a:rPr sz="4000" dirty="0"/>
            </a:br>
            <a:r>
              <a:rPr sz="4000" dirty="0"/>
              <a:t>• </a:t>
            </a:r>
            <a:r>
              <a:rPr sz="4000" dirty="0" err="1"/>
              <a:t>Contrôle</a:t>
            </a:r>
            <a:r>
              <a:rPr sz="4000" dirty="0"/>
              <a:t> postural correct (tête </a:t>
            </a:r>
            <a:r>
              <a:rPr sz="4000" dirty="0" err="1"/>
              <a:t>droite</a:t>
            </a:r>
            <a:r>
              <a:rPr sz="4000" dirty="0"/>
              <a:t>)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8B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Modalités de port et entretien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3550" y="1352622"/>
            <a:ext cx="8907054" cy="283154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200" dirty="0"/>
              <a:t>• </a:t>
            </a:r>
            <a:r>
              <a:rPr sz="3200" b="1" dirty="0"/>
              <a:t>Port </a:t>
            </a:r>
            <a:r>
              <a:rPr sz="3200" b="1" dirty="0" err="1"/>
              <a:t>continu</a:t>
            </a:r>
            <a:r>
              <a:rPr sz="3200" b="1" dirty="0"/>
              <a:t> : </a:t>
            </a:r>
            <a:r>
              <a:rPr sz="3200" dirty="0"/>
              <a:t>phase </a:t>
            </a:r>
            <a:r>
              <a:rPr sz="3200" dirty="0" err="1"/>
              <a:t>aiguë</a:t>
            </a:r>
            <a:r>
              <a:rPr sz="3200" dirty="0"/>
              <a:t> / post-op (jour et </a:t>
            </a:r>
            <a:r>
              <a:rPr sz="3200" dirty="0" err="1"/>
              <a:t>nuit</a:t>
            </a:r>
            <a:r>
              <a:rPr sz="3200" dirty="0"/>
              <a:t>)</a:t>
            </a:r>
            <a:br>
              <a:rPr sz="3200" dirty="0"/>
            </a:br>
            <a:r>
              <a:rPr sz="3200" dirty="0"/>
              <a:t>• </a:t>
            </a:r>
            <a:r>
              <a:rPr sz="3200" b="1" dirty="0"/>
              <a:t>Port </a:t>
            </a:r>
            <a:r>
              <a:rPr sz="3200" b="1" dirty="0" err="1"/>
              <a:t>diurne</a:t>
            </a:r>
            <a:r>
              <a:rPr sz="3200" b="1" dirty="0"/>
              <a:t> : </a:t>
            </a:r>
            <a:r>
              <a:rPr sz="3200" dirty="0"/>
              <a:t>pathologies </a:t>
            </a:r>
            <a:r>
              <a:rPr sz="3200" dirty="0" err="1"/>
              <a:t>chroniques</a:t>
            </a:r>
            <a:r>
              <a:rPr sz="3200" dirty="0"/>
              <a:t> (</a:t>
            </a:r>
            <a:r>
              <a:rPr sz="3200" dirty="0" err="1"/>
              <a:t>arthrose</a:t>
            </a:r>
            <a:r>
              <a:rPr sz="3200" dirty="0"/>
              <a:t>, </a:t>
            </a:r>
            <a:endParaRPr lang="fr-FR" sz="32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200" dirty="0" smtClean="0"/>
              <a:t>NCB</a:t>
            </a:r>
            <a:r>
              <a:rPr sz="3200" dirty="0"/>
              <a:t>)</a:t>
            </a:r>
            <a:br>
              <a:rPr sz="3200" dirty="0"/>
            </a:br>
            <a:r>
              <a:rPr sz="3200" dirty="0"/>
              <a:t>• </a:t>
            </a:r>
            <a:r>
              <a:rPr sz="3200" b="1" dirty="0" err="1" smtClean="0"/>
              <a:t>Sevrage</a:t>
            </a:r>
            <a:r>
              <a:rPr sz="3200" b="1" dirty="0" smtClean="0"/>
              <a:t> </a:t>
            </a:r>
            <a:r>
              <a:rPr sz="3200" b="1" dirty="0" err="1" smtClean="0"/>
              <a:t>progressif</a:t>
            </a:r>
            <a:r>
              <a:rPr sz="3200" b="1" dirty="0" smtClean="0"/>
              <a:t> </a:t>
            </a:r>
            <a:r>
              <a:rPr sz="3200" b="1" dirty="0"/>
              <a:t>: </a:t>
            </a:r>
            <a:r>
              <a:rPr sz="3200" dirty="0" err="1"/>
              <a:t>retrait</a:t>
            </a:r>
            <a:r>
              <a:rPr sz="3200" dirty="0"/>
              <a:t> </a:t>
            </a:r>
            <a:r>
              <a:rPr sz="3200" dirty="0" err="1"/>
              <a:t>quotidien</a:t>
            </a:r>
            <a:r>
              <a:rPr sz="3200" dirty="0"/>
              <a:t> + </a:t>
            </a:r>
            <a:r>
              <a:rPr sz="3200" dirty="0" err="1"/>
              <a:t>kiné</a:t>
            </a:r>
            <a:r>
              <a:rPr sz="3200" dirty="0"/>
              <a:t/>
            </a:r>
            <a:br>
              <a:rPr sz="3200" dirty="0"/>
            </a:br>
            <a:r>
              <a:rPr sz="3200" dirty="0"/>
              <a:t>• </a:t>
            </a:r>
            <a:r>
              <a:rPr sz="3200" b="1" dirty="0" err="1"/>
              <a:t>Hygiène</a:t>
            </a:r>
            <a:r>
              <a:rPr sz="3200" b="1" dirty="0"/>
              <a:t> : </a:t>
            </a:r>
            <a:r>
              <a:rPr sz="3200" dirty="0" err="1"/>
              <a:t>nettoyage</a:t>
            </a:r>
            <a:r>
              <a:rPr sz="3200" dirty="0"/>
              <a:t> </a:t>
            </a:r>
            <a:r>
              <a:rPr sz="3200" dirty="0" err="1"/>
              <a:t>manuel</a:t>
            </a:r>
            <a:r>
              <a:rPr sz="3200" dirty="0"/>
              <a:t>, </a:t>
            </a:r>
            <a:r>
              <a:rPr sz="3200" dirty="0" err="1"/>
              <a:t>éviter</a:t>
            </a:r>
            <a:r>
              <a:rPr sz="3200" dirty="0"/>
              <a:t> crèmes grasses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Objectifs thérapeutiques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0221" y="1415100"/>
            <a:ext cx="7800005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/>
              <a:t>Les colliers </a:t>
            </a:r>
            <a:r>
              <a:rPr sz="2800" dirty="0" err="1"/>
              <a:t>cervicaux</a:t>
            </a:r>
            <a:r>
              <a:rPr sz="2800" dirty="0"/>
              <a:t> </a:t>
            </a:r>
            <a:r>
              <a:rPr sz="2800" dirty="0" err="1"/>
              <a:t>visent</a:t>
            </a:r>
            <a:r>
              <a:rPr sz="2800" dirty="0"/>
              <a:t> à :</a:t>
            </a:r>
            <a:br>
              <a:rPr sz="2800" dirty="0"/>
            </a:br>
            <a:r>
              <a:rPr sz="2800" dirty="0"/>
              <a:t>• </a:t>
            </a:r>
            <a:r>
              <a:rPr sz="2800" dirty="0" err="1" smtClean="0"/>
              <a:t>Soulager</a:t>
            </a:r>
            <a:r>
              <a:rPr sz="2800" dirty="0" smtClean="0"/>
              <a:t> </a:t>
            </a:r>
            <a:r>
              <a:rPr sz="2800" dirty="0"/>
              <a:t>la </a:t>
            </a:r>
            <a:r>
              <a:rPr sz="2800" dirty="0" err="1" smtClean="0"/>
              <a:t>douleur</a:t>
            </a:r>
            <a:r>
              <a:rPr sz="2800" dirty="0" smtClean="0"/>
              <a:t> </a:t>
            </a:r>
            <a:r>
              <a:rPr sz="2800" dirty="0"/>
              <a:t>(</a:t>
            </a:r>
            <a:r>
              <a:rPr sz="2800" dirty="0" err="1"/>
              <a:t>effet</a:t>
            </a:r>
            <a:r>
              <a:rPr sz="2800" dirty="0"/>
              <a:t> </a:t>
            </a:r>
            <a:r>
              <a:rPr sz="2800" dirty="0" err="1"/>
              <a:t>antalgique</a:t>
            </a:r>
            <a:r>
              <a:rPr sz="2800" dirty="0"/>
              <a:t>, </a:t>
            </a:r>
            <a:r>
              <a:rPr sz="2800" dirty="0" err="1"/>
              <a:t>proprioceptif</a:t>
            </a:r>
            <a:r>
              <a:rPr sz="2800" dirty="0"/>
              <a:t>)</a:t>
            </a:r>
            <a:br>
              <a:rPr sz="2800" dirty="0"/>
            </a:br>
            <a:r>
              <a:rPr sz="2800" dirty="0"/>
              <a:t>• </a:t>
            </a:r>
            <a:r>
              <a:rPr sz="2800" dirty="0" err="1" smtClean="0"/>
              <a:t>Stabiliser</a:t>
            </a:r>
            <a:r>
              <a:rPr sz="2800" dirty="0" smtClean="0"/>
              <a:t> </a:t>
            </a:r>
            <a:r>
              <a:rPr sz="2800" dirty="0"/>
              <a:t>le segment cervical</a:t>
            </a:r>
            <a:br>
              <a:rPr sz="2800" dirty="0"/>
            </a:br>
            <a:r>
              <a:rPr sz="2800" dirty="0"/>
              <a:t>• </a:t>
            </a:r>
            <a:r>
              <a:rPr sz="2800" dirty="0" err="1" smtClean="0"/>
              <a:t>Favoriser</a:t>
            </a:r>
            <a:r>
              <a:rPr sz="2800" dirty="0" smtClean="0"/>
              <a:t> </a:t>
            </a:r>
            <a:r>
              <a:rPr sz="2800" dirty="0"/>
              <a:t>la détente </a:t>
            </a:r>
            <a:r>
              <a:rPr sz="2800" dirty="0" err="1" smtClean="0"/>
              <a:t>musculaire</a:t>
            </a:r>
            <a:r>
              <a:rPr sz="2800" dirty="0"/>
              <a:t/>
            </a:r>
            <a:br>
              <a:rPr sz="2800" dirty="0"/>
            </a:br>
            <a:r>
              <a:rPr sz="2800" dirty="0"/>
              <a:t>• </a:t>
            </a:r>
            <a:r>
              <a:rPr sz="2800" dirty="0" err="1" smtClean="0"/>
              <a:t>Accompagner</a:t>
            </a:r>
            <a:r>
              <a:rPr sz="2800" dirty="0" smtClean="0"/>
              <a:t> </a:t>
            </a:r>
            <a:r>
              <a:rPr sz="2800" dirty="0"/>
              <a:t>la </a:t>
            </a:r>
            <a:endParaRPr lang="fr-FR" sz="28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 err="1" smtClean="0"/>
              <a:t>cicatrisation</a:t>
            </a:r>
            <a:r>
              <a:rPr sz="2800" dirty="0" smtClean="0"/>
              <a:t> </a:t>
            </a:r>
            <a:r>
              <a:rPr sz="2800" dirty="0" err="1"/>
              <a:t>ligamentaire</a:t>
            </a:r>
            <a:endParaRPr sz="2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0224" y="4124808"/>
            <a:ext cx="4271300" cy="256488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45542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dirty="0" err="1">
                <a:solidFill>
                  <a:schemeClr val="accent1"/>
                </a:solidFill>
              </a:rPr>
              <a:t>Synthèse</a:t>
            </a:r>
            <a:r>
              <a:rPr dirty="0">
                <a:solidFill>
                  <a:schemeClr val="accent1"/>
                </a:solidFill>
              </a:rPr>
              <a:t> et conclusion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7838" y="1124837"/>
            <a:ext cx="8817991" cy="529375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200" dirty="0"/>
              <a:t>Le </a:t>
            </a:r>
            <a:r>
              <a:rPr sz="3200" dirty="0" smtClean="0"/>
              <a:t>collier cervical </a:t>
            </a:r>
            <a:r>
              <a:rPr sz="3200" dirty="0"/>
              <a:t>: </a:t>
            </a:r>
            <a:r>
              <a:rPr sz="3200" dirty="0" err="1"/>
              <a:t>outil</a:t>
            </a:r>
            <a:r>
              <a:rPr sz="3200" dirty="0"/>
              <a:t> </a:t>
            </a:r>
            <a:r>
              <a:rPr sz="3200" dirty="0" err="1"/>
              <a:t>thérapeutique</a:t>
            </a:r>
            <a:r>
              <a:rPr sz="3200" dirty="0"/>
              <a:t> de </a:t>
            </a:r>
            <a:r>
              <a:rPr sz="3200" dirty="0" err="1"/>
              <a:t>précision</a:t>
            </a:r>
            <a:r>
              <a:rPr sz="3200" dirty="0"/>
              <a:t>.</a:t>
            </a:r>
            <a:br>
              <a:rPr sz="3200" dirty="0"/>
            </a:br>
            <a:r>
              <a:rPr sz="3200" dirty="0"/>
              <a:t/>
            </a:r>
            <a:br>
              <a:rPr sz="3200" dirty="0"/>
            </a:br>
            <a:r>
              <a:rPr sz="3200" b="1" dirty="0" err="1"/>
              <a:t>Efficacité</a:t>
            </a:r>
            <a:r>
              <a:rPr sz="3200" dirty="0"/>
              <a:t> = </a:t>
            </a:r>
            <a:r>
              <a:rPr sz="3200" dirty="0" smtClean="0"/>
              <a:t>bonne </a:t>
            </a:r>
            <a:r>
              <a:rPr sz="3200" dirty="0"/>
              <a:t>indication + bonne </a:t>
            </a:r>
            <a:r>
              <a:rPr sz="3200" dirty="0" err="1"/>
              <a:t>mesure</a:t>
            </a:r>
            <a:r>
              <a:rPr sz="3200" dirty="0"/>
              <a:t> + </a:t>
            </a:r>
            <a:endParaRPr lang="fr-FR" sz="32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200" dirty="0" smtClean="0"/>
              <a:t>bon </a:t>
            </a:r>
            <a:r>
              <a:rPr sz="3200" dirty="0" err="1" smtClean="0"/>
              <a:t>suivi</a:t>
            </a:r>
            <a:r>
              <a:rPr sz="3200" dirty="0" smtClean="0"/>
              <a:t>.</a:t>
            </a:r>
            <a:r>
              <a:rPr sz="3200" dirty="0"/>
              <a:t/>
            </a:r>
            <a:br>
              <a:rPr sz="3200" dirty="0"/>
            </a:br>
            <a:r>
              <a:rPr sz="3200" dirty="0"/>
              <a:t/>
            </a:r>
            <a:br>
              <a:rPr sz="3200" dirty="0"/>
            </a:br>
            <a:r>
              <a:rPr sz="3200" b="1" dirty="0"/>
              <a:t>Un collier mal </a:t>
            </a:r>
            <a:r>
              <a:rPr sz="3200" b="1" dirty="0" err="1"/>
              <a:t>ajusté</a:t>
            </a:r>
            <a:r>
              <a:rPr sz="3200" b="1" dirty="0"/>
              <a:t> </a:t>
            </a:r>
            <a:r>
              <a:rPr sz="3200" dirty="0"/>
              <a:t>= </a:t>
            </a:r>
            <a:endParaRPr lang="fr-FR" sz="32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lang="fr-FR" sz="3200" dirty="0" err="1"/>
              <a:t>I</a:t>
            </a:r>
            <a:r>
              <a:rPr sz="3200" dirty="0" err="1" smtClean="0"/>
              <a:t>nconfort</a:t>
            </a:r>
            <a:r>
              <a:rPr sz="3200" dirty="0"/>
              <a:t>, </a:t>
            </a:r>
            <a:r>
              <a:rPr sz="3200" dirty="0" err="1"/>
              <a:t>gêne</a:t>
            </a:r>
            <a:r>
              <a:rPr sz="3200" dirty="0"/>
              <a:t> </a:t>
            </a:r>
            <a:r>
              <a:rPr sz="3200" dirty="0" err="1"/>
              <a:t>respiratoire</a:t>
            </a:r>
            <a:r>
              <a:rPr sz="3200" dirty="0"/>
              <a:t>, retard de </a:t>
            </a:r>
            <a:r>
              <a:rPr sz="3200" dirty="0" err="1"/>
              <a:t>récupération</a:t>
            </a:r>
            <a:r>
              <a:rPr sz="3200" dirty="0"/>
              <a:t>.</a:t>
            </a:r>
            <a:br>
              <a:rPr sz="3200" dirty="0"/>
            </a:br>
            <a:r>
              <a:rPr sz="3200" b="1" dirty="0"/>
              <a:t>Un collier </a:t>
            </a:r>
            <a:r>
              <a:rPr sz="3200" b="1" dirty="0" err="1"/>
              <a:t>bien</a:t>
            </a:r>
            <a:r>
              <a:rPr sz="3200" b="1" dirty="0"/>
              <a:t> </a:t>
            </a:r>
            <a:r>
              <a:rPr sz="3200" b="1" dirty="0" err="1"/>
              <a:t>adapté</a:t>
            </a:r>
            <a:r>
              <a:rPr sz="3200" b="1" dirty="0"/>
              <a:t> </a:t>
            </a:r>
            <a:r>
              <a:rPr sz="3200" dirty="0"/>
              <a:t>= </a:t>
            </a:r>
            <a:endParaRPr lang="fr-FR" sz="32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lang="fr-FR" sz="3200" dirty="0"/>
              <a:t>R</a:t>
            </a:r>
            <a:r>
              <a:rPr sz="3200" dirty="0" smtClean="0"/>
              <a:t>epos </a:t>
            </a:r>
            <a:r>
              <a:rPr sz="3200" dirty="0" err="1"/>
              <a:t>musculaire</a:t>
            </a:r>
            <a:r>
              <a:rPr sz="3200" dirty="0"/>
              <a:t>, diminution de la </a:t>
            </a:r>
            <a:r>
              <a:rPr sz="3200" dirty="0" err="1"/>
              <a:t>douleur</a:t>
            </a:r>
            <a:r>
              <a:rPr sz="3200" dirty="0"/>
              <a:t>, </a:t>
            </a:r>
            <a:endParaRPr lang="fr-FR" sz="32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200" dirty="0" smtClean="0"/>
              <a:t>reprise </a:t>
            </a:r>
            <a:r>
              <a:rPr sz="3200" dirty="0" err="1"/>
              <a:t>fonctionnelle</a:t>
            </a:r>
            <a:r>
              <a:rPr dirty="0" smtClean="0"/>
              <a:t>.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Niveaux de maintien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7837" y="1029994"/>
            <a:ext cx="5861669" cy="35702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 err="1"/>
              <a:t>Plusieurs</a:t>
            </a:r>
            <a:r>
              <a:rPr sz="2800" dirty="0"/>
              <a:t> </a:t>
            </a:r>
            <a:r>
              <a:rPr sz="2800" dirty="0" err="1"/>
              <a:t>niveaux</a:t>
            </a:r>
            <a:r>
              <a:rPr sz="2800" dirty="0"/>
              <a:t> de </a:t>
            </a:r>
            <a:r>
              <a:rPr sz="2800" dirty="0" err="1"/>
              <a:t>rigidité</a:t>
            </a:r>
            <a:r>
              <a:rPr sz="2800" dirty="0"/>
              <a:t> existent :</a:t>
            </a:r>
            <a:br>
              <a:rPr sz="2800" dirty="0"/>
            </a:br>
            <a:r>
              <a:rPr sz="2800" dirty="0"/>
              <a:t/>
            </a:r>
            <a:br>
              <a:rPr sz="2800" dirty="0"/>
            </a:br>
            <a:r>
              <a:rPr sz="2800" dirty="0"/>
              <a:t>C1 → </a:t>
            </a:r>
            <a:r>
              <a:rPr sz="2800" dirty="0" err="1"/>
              <a:t>Soutien</a:t>
            </a:r>
            <a:r>
              <a:rPr sz="2800" dirty="0"/>
              <a:t> </a:t>
            </a:r>
            <a:r>
              <a:rPr sz="2800" dirty="0" err="1"/>
              <a:t>léger</a:t>
            </a:r>
            <a:r>
              <a:rPr sz="2800" dirty="0"/>
              <a:t/>
            </a:r>
            <a:br>
              <a:rPr sz="2800" dirty="0"/>
            </a:br>
            <a:r>
              <a:rPr sz="2800" dirty="0"/>
              <a:t>C2 → </a:t>
            </a:r>
            <a:r>
              <a:rPr sz="2800" dirty="0" err="1"/>
              <a:t>Soutien</a:t>
            </a:r>
            <a:r>
              <a:rPr sz="2800" dirty="0"/>
              <a:t> </a:t>
            </a:r>
            <a:r>
              <a:rPr sz="2800" dirty="0" err="1"/>
              <a:t>moyen</a:t>
            </a:r>
            <a:r>
              <a:rPr sz="2800" dirty="0"/>
              <a:t/>
            </a:r>
            <a:br>
              <a:rPr sz="2800" dirty="0"/>
            </a:br>
            <a:r>
              <a:rPr sz="2800" dirty="0"/>
              <a:t>C3 → </a:t>
            </a:r>
            <a:r>
              <a:rPr sz="2800" dirty="0" err="1"/>
              <a:t>Réglable</a:t>
            </a:r>
            <a:r>
              <a:rPr sz="2800" dirty="0"/>
              <a:t> / </a:t>
            </a:r>
            <a:r>
              <a:rPr sz="2800" dirty="0" err="1"/>
              <a:t>moyen</a:t>
            </a:r>
            <a:r>
              <a:rPr sz="2800" dirty="0"/>
              <a:t> </a:t>
            </a:r>
            <a:r>
              <a:rPr sz="2800" dirty="0" err="1"/>
              <a:t>renforcé</a:t>
            </a:r>
            <a:r>
              <a:rPr sz="2800" dirty="0"/>
              <a:t/>
            </a:r>
            <a:br>
              <a:rPr sz="2800" dirty="0"/>
            </a:br>
            <a:r>
              <a:rPr sz="2800" dirty="0"/>
              <a:t>C4 → </a:t>
            </a:r>
            <a:r>
              <a:rPr sz="2800" dirty="0" err="1"/>
              <a:t>Rigide</a:t>
            </a:r>
            <a:r>
              <a:rPr sz="2800" dirty="0"/>
              <a:t> / </a:t>
            </a:r>
            <a:r>
              <a:rPr sz="2800" dirty="0" err="1"/>
              <a:t>immobilisation</a:t>
            </a:r>
            <a:r>
              <a:rPr sz="2800" dirty="0"/>
              <a:t> </a:t>
            </a:r>
            <a:r>
              <a:rPr sz="2800" dirty="0" err="1"/>
              <a:t>complète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endParaRPr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17" y="4348723"/>
            <a:ext cx="7617125" cy="197187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8B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C1 – Soutien léger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2561" y="1128335"/>
            <a:ext cx="7386446" cy="29546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/>
              <a:t>• Mousse </a:t>
            </a:r>
            <a:r>
              <a:rPr sz="2800" dirty="0" err="1"/>
              <a:t>polyéthylène</a:t>
            </a:r>
            <a:r>
              <a:rPr sz="2800" dirty="0"/>
              <a:t> </a:t>
            </a:r>
            <a:r>
              <a:rPr sz="2800" dirty="0" err="1"/>
              <a:t>souple</a:t>
            </a:r>
            <a:r>
              <a:rPr sz="2800" dirty="0"/>
              <a:t>, jersey </a:t>
            </a:r>
            <a:r>
              <a:rPr sz="2800" dirty="0" err="1"/>
              <a:t>coton</a:t>
            </a:r>
            <a:r>
              <a:rPr sz="2800" dirty="0"/>
              <a:t> </a:t>
            </a:r>
            <a:endParaRPr lang="fr-FR" sz="28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 err="1" smtClean="0"/>
              <a:t>hypoallergénique</a:t>
            </a:r>
            <a:r>
              <a:rPr sz="2800" dirty="0"/>
              <a:t/>
            </a:r>
            <a:br>
              <a:rPr sz="2800" dirty="0"/>
            </a:br>
            <a:r>
              <a:rPr sz="2800" dirty="0"/>
              <a:t>• Hauteur : 6–12 cm</a:t>
            </a:r>
            <a:br>
              <a:rPr sz="2800" dirty="0"/>
            </a:br>
            <a:r>
              <a:rPr sz="2800" dirty="0"/>
              <a:t/>
            </a:r>
            <a:br>
              <a:rPr sz="2800" dirty="0"/>
            </a:br>
            <a:r>
              <a:rPr sz="2800" dirty="0" smtClean="0"/>
              <a:t>Indications :</a:t>
            </a:r>
            <a:r>
              <a:rPr lang="fr-FR" sz="2800" dirty="0" smtClean="0"/>
              <a:t>Do</a:t>
            </a:r>
            <a:r>
              <a:rPr sz="2800" dirty="0" err="1" smtClean="0"/>
              <a:t>uleurs</a:t>
            </a:r>
            <a:r>
              <a:rPr sz="2800" dirty="0" smtClean="0"/>
              <a:t> </a:t>
            </a:r>
            <a:r>
              <a:rPr sz="2800" dirty="0" err="1"/>
              <a:t>bénignes</a:t>
            </a:r>
            <a:r>
              <a:rPr sz="2800" dirty="0"/>
              <a:t>, </a:t>
            </a:r>
            <a:r>
              <a:rPr sz="2800" dirty="0" err="1"/>
              <a:t>torticolis</a:t>
            </a:r>
            <a:r>
              <a:rPr sz="2800" dirty="0"/>
              <a:t>, </a:t>
            </a:r>
            <a:r>
              <a:rPr sz="2800" dirty="0" err="1"/>
              <a:t>sevrage</a:t>
            </a:r>
            <a:r>
              <a:rPr sz="2800" dirty="0"/>
              <a:t/>
            </a:r>
            <a:br>
              <a:rPr sz="2800" dirty="0"/>
            </a:br>
            <a:r>
              <a:rPr sz="2800" dirty="0" err="1" smtClean="0"/>
              <a:t>Effets</a:t>
            </a:r>
            <a:r>
              <a:rPr sz="2800" dirty="0" smtClean="0"/>
              <a:t> :</a:t>
            </a:r>
            <a:r>
              <a:rPr sz="2800" dirty="0" err="1" smtClean="0"/>
              <a:t>chaleur</a:t>
            </a:r>
            <a:r>
              <a:rPr sz="2800" dirty="0"/>
              <a:t>, repos </a:t>
            </a:r>
            <a:r>
              <a:rPr sz="2800" dirty="0" err="1"/>
              <a:t>musculaire</a:t>
            </a:r>
            <a:r>
              <a:rPr sz="2800" dirty="0"/>
              <a:t>, proprioception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011" y="4511616"/>
            <a:ext cx="1989898" cy="200357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83" y="4270076"/>
            <a:ext cx="2376402" cy="234638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8B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C2 – Soutien moyen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1792" y="1154214"/>
            <a:ext cx="8447634" cy="33855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/>
              <a:t>• Mousse double </a:t>
            </a:r>
            <a:r>
              <a:rPr sz="2800" dirty="0" err="1"/>
              <a:t>densité</a:t>
            </a:r>
            <a:r>
              <a:rPr sz="2800" dirty="0"/>
              <a:t> </a:t>
            </a:r>
            <a:r>
              <a:rPr sz="2800" dirty="0" err="1"/>
              <a:t>ou</a:t>
            </a:r>
            <a:r>
              <a:rPr sz="2800" dirty="0"/>
              <a:t> avec plaque </a:t>
            </a:r>
            <a:r>
              <a:rPr sz="2800" dirty="0" err="1"/>
              <a:t>rigide</a:t>
            </a:r>
            <a:r>
              <a:rPr sz="2800" dirty="0"/>
              <a:t> </a:t>
            </a:r>
            <a:r>
              <a:rPr sz="2800" dirty="0" err="1"/>
              <a:t>amovible</a:t>
            </a:r>
            <a:r>
              <a:rPr sz="2800" dirty="0"/>
              <a:t/>
            </a:r>
            <a:br>
              <a:rPr sz="2800" dirty="0"/>
            </a:br>
            <a:r>
              <a:rPr sz="2800" dirty="0"/>
              <a:t>• Hauteur : 8–12 cm</a:t>
            </a:r>
            <a:br>
              <a:rPr sz="2800" dirty="0"/>
            </a:br>
            <a:r>
              <a:rPr sz="2800" dirty="0"/>
              <a:t/>
            </a:r>
            <a:br>
              <a:rPr sz="2800" dirty="0"/>
            </a:br>
            <a:r>
              <a:rPr sz="2800" u="sng" dirty="0" smtClean="0"/>
              <a:t>Indications :</a:t>
            </a:r>
            <a:r>
              <a:rPr lang="fr-FR" sz="2800" u="sng" dirty="0" smtClean="0"/>
              <a:t> </a:t>
            </a:r>
            <a:r>
              <a:rPr sz="2800" dirty="0" err="1" smtClean="0"/>
              <a:t>arthrose</a:t>
            </a:r>
            <a:r>
              <a:rPr sz="2800" dirty="0"/>
              <a:t>, </a:t>
            </a:r>
            <a:r>
              <a:rPr sz="2800" dirty="0" err="1"/>
              <a:t>entorses</a:t>
            </a:r>
            <a:r>
              <a:rPr sz="2800" dirty="0"/>
              <a:t> </a:t>
            </a:r>
            <a:r>
              <a:rPr sz="2800" dirty="0" err="1"/>
              <a:t>légères</a:t>
            </a:r>
            <a:r>
              <a:rPr sz="2800" dirty="0"/>
              <a:t>, </a:t>
            </a:r>
            <a:r>
              <a:rPr sz="2800" dirty="0" err="1"/>
              <a:t>cervicalgies</a:t>
            </a:r>
            <a:r>
              <a:rPr sz="2800" dirty="0"/>
              <a:t> </a:t>
            </a:r>
            <a:endParaRPr lang="fr-FR" sz="28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 err="1" smtClean="0"/>
              <a:t>posturales</a:t>
            </a:r>
            <a:r>
              <a:rPr sz="2800" dirty="0"/>
              <a:t/>
            </a:r>
            <a:br>
              <a:rPr sz="2800" dirty="0"/>
            </a:br>
            <a:r>
              <a:rPr sz="2800" u="sng" dirty="0" err="1" smtClean="0"/>
              <a:t>Effets</a:t>
            </a:r>
            <a:r>
              <a:rPr sz="2800" u="sng" dirty="0" smtClean="0"/>
              <a:t> :</a:t>
            </a:r>
            <a:r>
              <a:rPr lang="fr-FR" sz="2800" u="sng" dirty="0" smtClean="0"/>
              <a:t> </a:t>
            </a:r>
            <a:r>
              <a:rPr sz="2800" dirty="0" err="1" smtClean="0"/>
              <a:t>maintien</a:t>
            </a:r>
            <a:r>
              <a:rPr sz="2800" dirty="0" smtClean="0"/>
              <a:t> </a:t>
            </a:r>
            <a:r>
              <a:rPr sz="2800" dirty="0" err="1"/>
              <a:t>ferme</a:t>
            </a:r>
            <a:r>
              <a:rPr sz="2800" dirty="0"/>
              <a:t>, </a:t>
            </a:r>
            <a:endParaRPr lang="fr-FR" sz="28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 smtClean="0"/>
              <a:t>limitation </a:t>
            </a:r>
            <a:r>
              <a:rPr sz="2800" dirty="0"/>
              <a:t>flexion-extension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556" y="3630463"/>
            <a:ext cx="2657475" cy="28479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8B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C3 – Soutien réglable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3935" y="1205973"/>
            <a:ext cx="6709722" cy="29546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/>
              <a:t>• </a:t>
            </a:r>
            <a:r>
              <a:rPr sz="2800" dirty="0" err="1"/>
              <a:t>Coque</a:t>
            </a:r>
            <a:r>
              <a:rPr sz="2800" dirty="0"/>
              <a:t> semi-</a:t>
            </a:r>
            <a:r>
              <a:rPr sz="2800" dirty="0" err="1"/>
              <a:t>rigide</a:t>
            </a:r>
            <a:r>
              <a:rPr sz="2800" dirty="0"/>
              <a:t>, </a:t>
            </a:r>
            <a:r>
              <a:rPr sz="2800" dirty="0" err="1"/>
              <a:t>mentonnière</a:t>
            </a:r>
            <a:r>
              <a:rPr sz="2800" dirty="0"/>
              <a:t> </a:t>
            </a:r>
            <a:r>
              <a:rPr sz="2800" dirty="0" err="1"/>
              <a:t>réglable</a:t>
            </a:r>
            <a:r>
              <a:rPr sz="2800" dirty="0"/>
              <a:t/>
            </a:r>
            <a:br>
              <a:rPr sz="2800" dirty="0"/>
            </a:br>
            <a:r>
              <a:rPr sz="2800" dirty="0"/>
              <a:t/>
            </a:r>
            <a:br>
              <a:rPr sz="2800" dirty="0"/>
            </a:br>
            <a:r>
              <a:rPr sz="2800" u="sng" dirty="0" smtClean="0"/>
              <a:t>Indications :</a:t>
            </a:r>
            <a:r>
              <a:rPr lang="fr-FR" sz="2800" u="sng" dirty="0" smtClean="0"/>
              <a:t> </a:t>
            </a:r>
            <a:r>
              <a:rPr sz="2800" dirty="0" err="1" smtClean="0"/>
              <a:t>entorses</a:t>
            </a:r>
            <a:r>
              <a:rPr sz="2800" dirty="0" smtClean="0"/>
              <a:t> </a:t>
            </a:r>
            <a:r>
              <a:rPr sz="2800" dirty="0" err="1"/>
              <a:t>modérées</a:t>
            </a:r>
            <a:r>
              <a:rPr sz="2800" dirty="0"/>
              <a:t>, NCB, suites </a:t>
            </a:r>
            <a:endParaRPr lang="fr-FR" sz="28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 smtClean="0"/>
              <a:t>post-</a:t>
            </a:r>
            <a:r>
              <a:rPr sz="2800" dirty="0" err="1" smtClean="0"/>
              <a:t>traumatiques</a:t>
            </a:r>
            <a:r>
              <a:rPr sz="2800" dirty="0"/>
              <a:t/>
            </a:r>
            <a:br>
              <a:rPr sz="2800" dirty="0"/>
            </a:br>
            <a:r>
              <a:rPr sz="2800" u="sng" dirty="0" err="1" smtClean="0"/>
              <a:t>Effets</a:t>
            </a:r>
            <a:r>
              <a:rPr sz="2800" u="sng" dirty="0" smtClean="0"/>
              <a:t> :</a:t>
            </a:r>
            <a:r>
              <a:rPr lang="fr-FR" sz="2800" dirty="0" smtClean="0"/>
              <a:t> </a:t>
            </a:r>
            <a:r>
              <a:rPr sz="2800" dirty="0" err="1" smtClean="0"/>
              <a:t>stabilisation</a:t>
            </a:r>
            <a:r>
              <a:rPr sz="2800" dirty="0"/>
              <a:t>, </a:t>
            </a:r>
            <a:r>
              <a:rPr sz="2800" dirty="0" err="1"/>
              <a:t>contrôle</a:t>
            </a:r>
            <a:r>
              <a:rPr sz="2800" dirty="0"/>
              <a:t> des rotations, </a:t>
            </a:r>
            <a:endParaRPr lang="fr-FR" sz="28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 err="1" smtClean="0"/>
              <a:t>confort</a:t>
            </a:r>
            <a:r>
              <a:rPr sz="2800" dirty="0" smtClean="0"/>
              <a:t> </a:t>
            </a:r>
            <a:r>
              <a:rPr sz="2800" dirty="0" err="1"/>
              <a:t>ajustable</a:t>
            </a:r>
            <a:endParaRPr sz="2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9843" y="3843068"/>
            <a:ext cx="2676525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8B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C4 – Soutien rigide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3079" y="1162841"/>
            <a:ext cx="7838749" cy="31085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2800"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/>
              <a:t>• </a:t>
            </a:r>
            <a:r>
              <a:rPr sz="2800" dirty="0" err="1"/>
              <a:t>Deux</a:t>
            </a:r>
            <a:r>
              <a:rPr sz="2800" dirty="0"/>
              <a:t> valves </a:t>
            </a:r>
            <a:r>
              <a:rPr sz="2800" dirty="0" err="1"/>
              <a:t>rigides</a:t>
            </a:r>
            <a:r>
              <a:rPr sz="2800" dirty="0"/>
              <a:t>, </a:t>
            </a:r>
            <a:r>
              <a:rPr sz="2800" dirty="0" err="1"/>
              <a:t>appuis</a:t>
            </a:r>
            <a:r>
              <a:rPr sz="2800" dirty="0"/>
              <a:t> </a:t>
            </a:r>
            <a:r>
              <a:rPr sz="2800" dirty="0" err="1"/>
              <a:t>mentonnier</a:t>
            </a:r>
            <a:r>
              <a:rPr sz="2800" dirty="0"/>
              <a:t> et occipital</a:t>
            </a:r>
            <a:br>
              <a:rPr sz="2800" dirty="0"/>
            </a:br>
            <a:r>
              <a:rPr sz="2800" dirty="0"/>
              <a:t>• </a:t>
            </a:r>
            <a:r>
              <a:rPr sz="2800" dirty="0" err="1"/>
              <a:t>Sangles</a:t>
            </a:r>
            <a:r>
              <a:rPr sz="2800" dirty="0"/>
              <a:t> </a:t>
            </a:r>
            <a:r>
              <a:rPr sz="2800" dirty="0" err="1"/>
              <a:t>velcro</a:t>
            </a:r>
            <a:r>
              <a:rPr sz="2800" dirty="0"/>
              <a:t>, mousse interne</a:t>
            </a:r>
            <a:br>
              <a:rPr sz="2800" dirty="0"/>
            </a:br>
            <a:r>
              <a:rPr sz="2800" dirty="0"/>
              <a:t/>
            </a:r>
            <a:br>
              <a:rPr sz="2800" dirty="0"/>
            </a:br>
            <a:r>
              <a:rPr sz="2800" u="sng" dirty="0" smtClean="0"/>
              <a:t>Indications : </a:t>
            </a:r>
            <a:r>
              <a:rPr sz="2800" dirty="0" err="1"/>
              <a:t>entorses</a:t>
            </a:r>
            <a:r>
              <a:rPr sz="2800" dirty="0"/>
              <a:t> graves, </a:t>
            </a:r>
            <a:r>
              <a:rPr sz="2800" dirty="0" err="1"/>
              <a:t>immobilisation</a:t>
            </a:r>
            <a:r>
              <a:rPr sz="2800" dirty="0"/>
              <a:t> post-op</a:t>
            </a:r>
            <a:br>
              <a:rPr sz="2800" dirty="0"/>
            </a:br>
            <a:r>
              <a:rPr sz="2800" u="sng" dirty="0" err="1" smtClean="0"/>
              <a:t>Effets</a:t>
            </a:r>
            <a:r>
              <a:rPr sz="2800" u="sng" dirty="0" smtClean="0"/>
              <a:t> : </a:t>
            </a:r>
            <a:r>
              <a:rPr sz="2800" dirty="0" err="1"/>
              <a:t>immobilisation</a:t>
            </a:r>
            <a:r>
              <a:rPr sz="2800" dirty="0"/>
              <a:t> quasi </a:t>
            </a:r>
            <a:r>
              <a:rPr sz="2800" dirty="0" err="1"/>
              <a:t>complète</a:t>
            </a:r>
            <a:r>
              <a:rPr sz="2800" dirty="0"/>
              <a:t>, </a:t>
            </a:r>
            <a:r>
              <a:rPr sz="2800" dirty="0" err="1"/>
              <a:t>cicatrisation</a:t>
            </a:r>
            <a:r>
              <a:rPr sz="2800" dirty="0"/>
              <a:t> </a:t>
            </a:r>
            <a:endParaRPr lang="fr-FR" sz="28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 err="1" smtClean="0"/>
              <a:t>ligamentaire</a:t>
            </a:r>
            <a:endParaRPr sz="2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7459" y="3830577"/>
            <a:ext cx="2667000" cy="27336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8B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Comparatif synthétique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8607" y="1197346"/>
            <a:ext cx="6314870" cy="270843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2800" dirty="0"/>
              <a:t>C1 → Léger, </a:t>
            </a:r>
            <a:r>
              <a:rPr sz="2800" dirty="0" err="1"/>
              <a:t>souple</a:t>
            </a:r>
            <a:r>
              <a:rPr sz="2800" dirty="0"/>
              <a:t>, </a:t>
            </a:r>
            <a:r>
              <a:rPr sz="2800" dirty="0" err="1"/>
              <a:t>proprioceptif</a:t>
            </a:r>
            <a:r>
              <a:rPr sz="2800" dirty="0"/>
              <a:t/>
            </a:r>
            <a:br>
              <a:rPr sz="2800" dirty="0"/>
            </a:br>
            <a:r>
              <a:rPr sz="2800" dirty="0"/>
              <a:t>C2 → </a:t>
            </a:r>
            <a:r>
              <a:rPr sz="2800" dirty="0" err="1"/>
              <a:t>Moyen</a:t>
            </a:r>
            <a:r>
              <a:rPr sz="2800" dirty="0"/>
              <a:t>, </a:t>
            </a:r>
            <a:r>
              <a:rPr sz="2800" dirty="0" err="1"/>
              <a:t>ferme</a:t>
            </a:r>
            <a:r>
              <a:rPr sz="2800" dirty="0"/>
              <a:t>, </a:t>
            </a:r>
            <a:r>
              <a:rPr sz="2800" dirty="0" err="1"/>
              <a:t>stabilisation</a:t>
            </a:r>
            <a:r>
              <a:rPr sz="2800" dirty="0"/>
              <a:t> </a:t>
            </a:r>
            <a:r>
              <a:rPr sz="2800" dirty="0" err="1"/>
              <a:t>partielle</a:t>
            </a:r>
            <a:r>
              <a:rPr sz="2800" dirty="0"/>
              <a:t/>
            </a:r>
            <a:br>
              <a:rPr sz="2800" dirty="0"/>
            </a:br>
            <a:r>
              <a:rPr sz="2800" dirty="0"/>
              <a:t>C3 → </a:t>
            </a:r>
            <a:r>
              <a:rPr sz="2800" dirty="0" err="1"/>
              <a:t>Réglable</a:t>
            </a:r>
            <a:r>
              <a:rPr sz="2800" dirty="0"/>
              <a:t>, </a:t>
            </a:r>
            <a:r>
              <a:rPr sz="2800" dirty="0" err="1"/>
              <a:t>contrôle</a:t>
            </a:r>
            <a:r>
              <a:rPr sz="2800" dirty="0"/>
              <a:t> rotations</a:t>
            </a:r>
            <a:br>
              <a:rPr sz="2800" dirty="0"/>
            </a:br>
            <a:r>
              <a:rPr sz="2800" dirty="0"/>
              <a:t>C4 → </a:t>
            </a:r>
            <a:r>
              <a:rPr sz="2800" dirty="0" err="1"/>
              <a:t>Rigide</a:t>
            </a:r>
            <a:r>
              <a:rPr sz="2800" dirty="0"/>
              <a:t>, </a:t>
            </a:r>
            <a:r>
              <a:rPr sz="2800" dirty="0" err="1"/>
              <a:t>immobilisation</a:t>
            </a:r>
            <a:r>
              <a:rPr sz="2800" dirty="0"/>
              <a:t> </a:t>
            </a:r>
            <a:r>
              <a:rPr sz="2800" dirty="0" err="1"/>
              <a:t>stricte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endParaRPr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619" y="4019907"/>
            <a:ext cx="8187525" cy="211954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8A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Principes biomécaniques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090" y="1378502"/>
            <a:ext cx="8840625" cy="38164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200" dirty="0"/>
              <a:t>Le collier cervical </a:t>
            </a:r>
            <a:r>
              <a:rPr sz="3200" dirty="0" err="1"/>
              <a:t>agit</a:t>
            </a:r>
            <a:r>
              <a:rPr sz="3200" dirty="0"/>
              <a:t> par :</a:t>
            </a:r>
            <a:br>
              <a:rPr sz="3200" dirty="0"/>
            </a:br>
            <a:r>
              <a:rPr sz="3200" dirty="0"/>
              <a:t>1. </a:t>
            </a:r>
            <a:r>
              <a:rPr sz="3200" dirty="0" err="1" smtClean="0"/>
              <a:t>Réduction</a:t>
            </a:r>
            <a:r>
              <a:rPr sz="3200" dirty="0" smtClean="0"/>
              <a:t> </a:t>
            </a:r>
            <a:r>
              <a:rPr sz="3200" dirty="0"/>
              <a:t>des </a:t>
            </a:r>
            <a:r>
              <a:rPr sz="3200" dirty="0" err="1"/>
              <a:t>mouvements</a:t>
            </a:r>
            <a:r>
              <a:rPr sz="3200" dirty="0"/>
              <a:t> </a:t>
            </a:r>
            <a:r>
              <a:rPr sz="3200" dirty="0" err="1" smtClean="0"/>
              <a:t>cervicaux</a:t>
            </a:r>
            <a:r>
              <a:rPr sz="3200" dirty="0" smtClean="0"/>
              <a:t> </a:t>
            </a:r>
            <a:r>
              <a:rPr sz="3200" dirty="0"/>
              <a:t>(30 à 80 %)</a:t>
            </a:r>
            <a:br>
              <a:rPr sz="3200" dirty="0"/>
            </a:br>
            <a:r>
              <a:rPr sz="3200" dirty="0"/>
              <a:t>2. </a:t>
            </a:r>
            <a:r>
              <a:rPr sz="3200" dirty="0" err="1" smtClean="0"/>
              <a:t>Déchargement</a:t>
            </a:r>
            <a:r>
              <a:rPr sz="3200" dirty="0" smtClean="0"/>
              <a:t> </a:t>
            </a:r>
            <a:r>
              <a:rPr sz="3200" dirty="0" err="1" smtClean="0"/>
              <a:t>musculaire</a:t>
            </a:r>
            <a:r>
              <a:rPr sz="3200" dirty="0" smtClean="0"/>
              <a:t> </a:t>
            </a:r>
            <a:r>
              <a:rPr sz="3200" dirty="0"/>
              <a:t>via </a:t>
            </a:r>
            <a:r>
              <a:rPr sz="3200" dirty="0" err="1"/>
              <a:t>appuis</a:t>
            </a:r>
            <a:r>
              <a:rPr sz="3200" dirty="0"/>
              <a:t> </a:t>
            </a:r>
            <a:r>
              <a:rPr sz="3200" dirty="0" err="1" smtClean="0"/>
              <a:t>mentonnier</a:t>
            </a:r>
            <a:endParaRPr lang="fr-FR" sz="32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200" dirty="0" smtClean="0"/>
              <a:t> </a:t>
            </a:r>
            <a:r>
              <a:rPr sz="3200" dirty="0"/>
              <a:t>et occipital</a:t>
            </a:r>
            <a:br>
              <a:rPr sz="3200" dirty="0"/>
            </a:br>
            <a:r>
              <a:rPr sz="3200" dirty="0"/>
              <a:t>3. </a:t>
            </a:r>
            <a:r>
              <a:rPr sz="3200" dirty="0" smtClean="0"/>
              <a:t>Stimulation proprioceptive </a:t>
            </a:r>
            <a:r>
              <a:rPr sz="3200" dirty="0"/>
              <a:t>(rappel postural)</a:t>
            </a:r>
            <a:br>
              <a:rPr sz="3200" dirty="0"/>
            </a:br>
            <a:r>
              <a:rPr sz="3200" dirty="0"/>
              <a:t>4. </a:t>
            </a:r>
            <a:r>
              <a:rPr sz="3200" dirty="0" err="1" smtClean="0"/>
              <a:t>Effet</a:t>
            </a:r>
            <a:r>
              <a:rPr sz="3200" dirty="0" smtClean="0"/>
              <a:t> </a:t>
            </a:r>
            <a:r>
              <a:rPr sz="3200" dirty="0" err="1" smtClean="0"/>
              <a:t>antalgique</a:t>
            </a:r>
            <a:r>
              <a:rPr sz="3200" dirty="0" smtClean="0"/>
              <a:t> </a:t>
            </a:r>
            <a:r>
              <a:rPr sz="3200" dirty="0"/>
              <a:t>(diminution traction </a:t>
            </a:r>
            <a:endParaRPr lang="fr-FR" sz="3200" dirty="0" smtClean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200" dirty="0" err="1" smtClean="0"/>
              <a:t>ligamentaire</a:t>
            </a:r>
            <a:r>
              <a:rPr sz="3200" dirty="0"/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790</Words>
  <Application>Microsoft Office PowerPoint</Application>
  <PresentationFormat>Affichage à l'écran (4:3)</PresentationFormat>
  <Paragraphs>80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/>
  <cp:keywords/>
  <dc:description>generated using python-pptx</dc:description>
  <cp:lastModifiedBy>pharmacie</cp:lastModifiedBy>
  <cp:revision>4</cp:revision>
  <dcterms:created xsi:type="dcterms:W3CDTF">2013-01-27T09:14:16Z</dcterms:created>
  <dcterms:modified xsi:type="dcterms:W3CDTF">2025-11-04T12:08:33Z</dcterms:modified>
  <cp:category/>
</cp:coreProperties>
</file>