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94" y="297402"/>
            <a:ext cx="81672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Orthèses</a:t>
            </a:r>
            <a:r>
              <a:rPr dirty="0"/>
              <a:t> &amp; </a:t>
            </a:r>
            <a:r>
              <a:rPr dirty="0" err="1"/>
              <a:t>critères</a:t>
            </a:r>
            <a:r>
              <a:rPr dirty="0"/>
              <a:t> de </a:t>
            </a:r>
            <a:r>
              <a:rPr dirty="0" err="1"/>
              <a:t>choix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				</a:t>
            </a:r>
            <a:r>
              <a:rPr dirty="0" smtClean="0"/>
              <a:t>/ </a:t>
            </a:r>
            <a:r>
              <a:rPr dirty="0" err="1"/>
              <a:t>prise</a:t>
            </a:r>
            <a:r>
              <a:rPr dirty="0"/>
              <a:t> de </a:t>
            </a:r>
            <a:r>
              <a:rPr dirty="0" err="1"/>
              <a:t>mesure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5994" y="1497731"/>
            <a:ext cx="6542881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L’appareillage</a:t>
            </a:r>
            <a:r>
              <a:rPr sz="2800" b="0" dirty="0">
                <a:solidFill>
                  <a:srgbClr val="FFFFFF"/>
                </a:solidFill>
              </a:rPr>
              <a:t> vise à </a:t>
            </a:r>
            <a:r>
              <a:rPr sz="2800" b="1" dirty="0" err="1">
                <a:solidFill>
                  <a:srgbClr val="FFFFFF"/>
                </a:solidFill>
              </a:rPr>
              <a:t>soutenir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stabiliser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corriger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immobiliser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Succès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= </a:t>
            </a:r>
            <a:r>
              <a:rPr sz="2800" b="1" dirty="0">
                <a:solidFill>
                  <a:srgbClr val="FFFFFF"/>
                </a:solidFill>
              </a:rPr>
              <a:t>indication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1" dirty="0" err="1">
                <a:solidFill>
                  <a:srgbClr val="FFFFFF"/>
                </a:solidFill>
              </a:rPr>
              <a:t>niveau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maintien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adaptation </a:t>
            </a:r>
            <a:r>
              <a:rPr sz="2800" b="1" dirty="0" err="1">
                <a:solidFill>
                  <a:srgbClr val="FFFFFF"/>
                </a:solidFill>
              </a:rPr>
              <a:t>morphologique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12" y="4125038"/>
            <a:ext cx="7525800" cy="2372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3) Rotuliennes / fémoro-patellaires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985" y="1095504"/>
            <a:ext cx="8746433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1" dirty="0">
                <a:solidFill>
                  <a:srgbClr val="FFFFFF"/>
                </a:solidFill>
              </a:rPr>
              <a:t>SFP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tendinite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rotulienne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instabilité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légère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à </a:t>
            </a:r>
            <a:r>
              <a:rPr sz="2800" b="1" dirty="0" err="1">
                <a:solidFill>
                  <a:srgbClr val="FFFFFF"/>
                </a:solidFill>
              </a:rPr>
              <a:t>modérée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Caractéristiques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pelote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anneau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rotulien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décompression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antérieure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baleines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souples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Versions </a:t>
            </a:r>
            <a:r>
              <a:rPr sz="2800" b="1" dirty="0" err="1">
                <a:solidFill>
                  <a:srgbClr val="FFFFFF"/>
                </a:solidFill>
              </a:rPr>
              <a:t>tubulaires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enveloppantes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108" y="3687269"/>
            <a:ext cx="4946212" cy="2678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3) Rotuliennes – exemples &amp; objectif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820" y="1122137"/>
            <a:ext cx="7946791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RotuLax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Donjoy</a:t>
            </a:r>
            <a:r>
              <a:rPr sz="2800" b="0" dirty="0">
                <a:solidFill>
                  <a:srgbClr val="FFFFFF"/>
                </a:solidFill>
              </a:rPr>
              <a:t>) : </a:t>
            </a:r>
            <a:r>
              <a:rPr sz="2800" b="0" dirty="0" err="1">
                <a:solidFill>
                  <a:srgbClr val="FFFFFF"/>
                </a:solidFill>
              </a:rPr>
              <a:t>anneau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recentrage</a:t>
            </a:r>
            <a:r>
              <a:rPr sz="2800" b="0" dirty="0">
                <a:solidFill>
                  <a:srgbClr val="FFFFFF"/>
                </a:solidFill>
              </a:rPr>
              <a:t>, tricot 3D.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Silistab</a:t>
            </a:r>
            <a:r>
              <a:rPr sz="2800" b="1" dirty="0">
                <a:solidFill>
                  <a:srgbClr val="FFFFFF"/>
                </a:solidFill>
              </a:rPr>
              <a:t>® Genu</a:t>
            </a:r>
            <a:r>
              <a:rPr sz="2800" b="0" dirty="0">
                <a:solidFill>
                  <a:srgbClr val="FFFFFF"/>
                </a:solidFill>
              </a:rPr>
              <a:t> ; </a:t>
            </a:r>
            <a:r>
              <a:rPr sz="2800" b="1" dirty="0" err="1">
                <a:solidFill>
                  <a:srgbClr val="FFFFFF"/>
                </a:solidFill>
              </a:rPr>
              <a:t>GenuPro</a:t>
            </a:r>
            <a:r>
              <a:rPr sz="2800" b="1" dirty="0">
                <a:solidFill>
                  <a:srgbClr val="FFFFFF"/>
                </a:solidFill>
              </a:rPr>
              <a:t>® Active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Thuasne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🎯 </a:t>
            </a:r>
            <a:r>
              <a:rPr sz="2800" b="0" dirty="0" err="1">
                <a:solidFill>
                  <a:srgbClr val="FFFFFF"/>
                </a:solidFill>
              </a:rPr>
              <a:t>Objectif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recentrer</a:t>
            </a:r>
            <a:r>
              <a:rPr sz="2800" b="1" dirty="0">
                <a:solidFill>
                  <a:srgbClr val="FFFFFF"/>
                </a:solidFill>
              </a:rPr>
              <a:t> la </a:t>
            </a:r>
            <a:r>
              <a:rPr sz="2800" b="1" dirty="0" err="1">
                <a:solidFill>
                  <a:srgbClr val="FFFFFF"/>
                </a:solidFill>
              </a:rPr>
              <a:t>rotule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réduire</a:t>
            </a:r>
            <a:r>
              <a:rPr sz="2800" b="1" dirty="0">
                <a:solidFill>
                  <a:srgbClr val="FFFFFF"/>
                </a:solidFill>
              </a:rPr>
              <a:t> les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contraintes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antérieures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61" y="3228698"/>
            <a:ext cx="2305050" cy="35433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782431"/>
            <a:ext cx="4751959" cy="27586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4) </a:t>
            </a:r>
            <a:r>
              <a:rPr dirty="0" err="1"/>
              <a:t>Ligamentaires</a:t>
            </a:r>
            <a:r>
              <a:rPr dirty="0"/>
              <a:t> (</a:t>
            </a:r>
            <a:r>
              <a:rPr dirty="0" err="1"/>
              <a:t>renforts</a:t>
            </a:r>
            <a:r>
              <a:rPr dirty="0"/>
              <a:t> </a:t>
            </a:r>
            <a:r>
              <a:rPr dirty="0" err="1"/>
              <a:t>latéraux</a:t>
            </a:r>
            <a:r>
              <a:rPr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229" y="1193158"/>
            <a:ext cx="8440324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1" dirty="0" err="1">
                <a:solidFill>
                  <a:srgbClr val="FFFFFF"/>
                </a:solidFill>
              </a:rPr>
              <a:t>entorses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bénignes</a:t>
            </a:r>
            <a:r>
              <a:rPr sz="2800" b="1" dirty="0">
                <a:solidFill>
                  <a:srgbClr val="FFFFFF"/>
                </a:solidFill>
              </a:rPr>
              <a:t> à </a:t>
            </a:r>
            <a:r>
              <a:rPr sz="2800" b="1" dirty="0" err="1">
                <a:solidFill>
                  <a:srgbClr val="FFFFFF"/>
                </a:solidFill>
              </a:rPr>
              <a:t>modérées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instabilités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Caractéristiques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baleines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souples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rigides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sangles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croisées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tricot 3D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Modèles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tubulaires</a:t>
            </a:r>
            <a:r>
              <a:rPr sz="2800" b="0" dirty="0">
                <a:solidFill>
                  <a:srgbClr val="FFFFFF"/>
                </a:solidFill>
              </a:rPr>
              <a:t> (sport)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enveloppants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œdème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23" y="4225770"/>
            <a:ext cx="4308654" cy="24102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4) Ligamentaires – exemples &amp; message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963" y="1122137"/>
            <a:ext cx="7306424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StabiLax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Donjoy</a:t>
            </a:r>
            <a:r>
              <a:rPr sz="2800" b="0" dirty="0">
                <a:solidFill>
                  <a:srgbClr val="FFFFFF"/>
                </a:solidFill>
              </a:rPr>
              <a:t>) ; </a:t>
            </a:r>
            <a:r>
              <a:rPr sz="2800" b="1" dirty="0" err="1">
                <a:solidFill>
                  <a:srgbClr val="FFFFFF"/>
                </a:solidFill>
              </a:rPr>
              <a:t>Ligaflex</a:t>
            </a:r>
            <a:r>
              <a:rPr sz="2800" b="1" dirty="0">
                <a:solidFill>
                  <a:srgbClr val="FFFFFF"/>
                </a:solidFill>
              </a:rPr>
              <a:t>® Genu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Thuasne</a:t>
            </a:r>
            <a:r>
              <a:rPr sz="2800" b="0" dirty="0">
                <a:solidFill>
                  <a:srgbClr val="FFFFFF"/>
                </a:solidFill>
              </a:rPr>
              <a:t>) </a:t>
            </a:r>
            <a:r>
              <a:rPr sz="2800" b="0" dirty="0" smtClean="0">
                <a:solidFill>
                  <a:srgbClr val="FFFFFF"/>
                </a:solidFill>
              </a:rPr>
              <a:t>;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ActyLight</a:t>
            </a:r>
            <a:r>
              <a:rPr sz="2800" b="1" dirty="0">
                <a:solidFill>
                  <a:srgbClr val="FFFFFF"/>
                </a:solidFill>
              </a:rPr>
              <a:t>®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Donjoy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Bon </a:t>
            </a:r>
            <a:r>
              <a:rPr sz="2800" b="1" dirty="0" err="1">
                <a:solidFill>
                  <a:srgbClr val="FFFFFF"/>
                </a:solidFill>
              </a:rPr>
              <a:t>compromis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stabilité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+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liberté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mouvement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rééducation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52" y="3899377"/>
            <a:ext cx="469582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5) Articulées (polycentriques) – ROM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043" y="988972"/>
            <a:ext cx="7715958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0" dirty="0" err="1">
                <a:solidFill>
                  <a:srgbClr val="FFFFFF"/>
                </a:solidFill>
              </a:rPr>
              <a:t>entorses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modérées</a:t>
            </a:r>
            <a:r>
              <a:rPr sz="2800" b="1" dirty="0">
                <a:solidFill>
                  <a:srgbClr val="FFFFFF"/>
                </a:solidFill>
              </a:rPr>
              <a:t> à </a:t>
            </a:r>
            <a:r>
              <a:rPr sz="2800" b="1" dirty="0" err="1">
                <a:solidFill>
                  <a:srgbClr val="FFFFFF"/>
                </a:solidFill>
              </a:rPr>
              <a:t>sévères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post‑op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Charnières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polycentriques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plots ROM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réglables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bandeaux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de </a:t>
            </a:r>
            <a:r>
              <a:rPr sz="2800" b="0" dirty="0" err="1">
                <a:solidFill>
                  <a:srgbClr val="FFFFFF"/>
                </a:solidFill>
              </a:rPr>
              <a:t>serrage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Ouverture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totale</a:t>
            </a:r>
            <a:r>
              <a:rPr sz="2800" b="0" dirty="0">
                <a:solidFill>
                  <a:srgbClr val="FFFFFF"/>
                </a:solidFill>
              </a:rPr>
              <a:t> = pose </a:t>
            </a:r>
            <a:r>
              <a:rPr sz="2800" b="0" dirty="0" err="1">
                <a:solidFill>
                  <a:srgbClr val="FFFFFF"/>
                </a:solidFill>
              </a:rPr>
              <a:t>facilitée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2" y="4037824"/>
            <a:ext cx="5663952" cy="2571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5) Articulées – exemples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85" y="1120806"/>
            <a:ext cx="7802649" cy="27392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200" b="1" dirty="0" err="1">
                <a:solidFill>
                  <a:srgbClr val="FFFFFF"/>
                </a:solidFill>
              </a:rPr>
              <a:t>Ligaflex</a:t>
            </a:r>
            <a:r>
              <a:rPr sz="2200" b="1" dirty="0">
                <a:solidFill>
                  <a:srgbClr val="FFFFFF"/>
                </a:solidFill>
              </a:rPr>
              <a:t>® Evolution ROM</a:t>
            </a:r>
            <a:r>
              <a:rPr sz="2200" b="0" dirty="0">
                <a:solidFill>
                  <a:srgbClr val="FFFFFF"/>
                </a:solidFill>
              </a:rPr>
              <a:t> (</a:t>
            </a:r>
            <a:r>
              <a:rPr sz="2200" b="0" dirty="0" err="1">
                <a:solidFill>
                  <a:srgbClr val="FFFFFF"/>
                </a:solidFill>
              </a:rPr>
              <a:t>Thuasne</a:t>
            </a:r>
            <a:r>
              <a:rPr sz="2200" b="0" dirty="0" smtClean="0">
                <a:solidFill>
                  <a:srgbClr val="FFFFFF"/>
                </a:solidFill>
              </a:rPr>
              <a:t>)</a:t>
            </a:r>
            <a:endParaRPr lang="fr-FR" sz="22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2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200" b="1" dirty="0">
                <a:solidFill>
                  <a:srgbClr val="FFFFFF"/>
                </a:solidFill>
              </a:rPr>
              <a:t>Support Everest II</a:t>
            </a:r>
            <a:r>
              <a:rPr sz="2200" b="0" dirty="0">
                <a:solidFill>
                  <a:srgbClr val="FFFFFF"/>
                </a:solidFill>
              </a:rPr>
              <a:t> (</a:t>
            </a:r>
            <a:r>
              <a:rPr sz="2200" b="0" dirty="0" err="1">
                <a:solidFill>
                  <a:srgbClr val="FFFFFF"/>
                </a:solidFill>
              </a:rPr>
              <a:t>Donjoy</a:t>
            </a:r>
            <a:r>
              <a:rPr sz="2200" b="0" dirty="0">
                <a:solidFill>
                  <a:srgbClr val="FFFFFF"/>
                </a:solidFill>
              </a:rPr>
              <a:t>) </a:t>
            </a:r>
            <a:endParaRPr lang="fr-FR" sz="22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200" b="1" dirty="0" smtClean="0">
                <a:solidFill>
                  <a:srgbClr val="FFFFFF"/>
                </a:solidFill>
              </a:rPr>
              <a:t>Thermo‑Med </a:t>
            </a:r>
            <a:r>
              <a:rPr sz="2200" b="1" dirty="0" err="1">
                <a:solidFill>
                  <a:srgbClr val="FFFFFF"/>
                </a:solidFill>
              </a:rPr>
              <a:t>articulée</a:t>
            </a:r>
            <a:r>
              <a:rPr sz="2200" b="0" dirty="0" smtClean="0">
                <a:solidFill>
                  <a:srgbClr val="FFFFFF"/>
                </a:solidFill>
              </a:rPr>
              <a:t>.</a:t>
            </a:r>
            <a:endParaRPr lang="fr-FR" sz="22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2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200" b="0" dirty="0" err="1" smtClean="0">
                <a:solidFill>
                  <a:srgbClr val="FFFFFF"/>
                </a:solidFill>
              </a:rPr>
              <a:t>Guidage</a:t>
            </a:r>
            <a:r>
              <a:rPr sz="2200" b="0" dirty="0" smtClean="0">
                <a:solidFill>
                  <a:srgbClr val="FFFFFF"/>
                </a:solidFill>
              </a:rPr>
              <a:t> </a:t>
            </a:r>
            <a:r>
              <a:rPr sz="2200" b="0" dirty="0">
                <a:solidFill>
                  <a:srgbClr val="FFFFFF"/>
                </a:solidFill>
              </a:rPr>
              <a:t>précis du </a:t>
            </a:r>
            <a:r>
              <a:rPr sz="2200" b="0" dirty="0" err="1">
                <a:solidFill>
                  <a:srgbClr val="FFFFFF"/>
                </a:solidFill>
              </a:rPr>
              <a:t>mouvement</a:t>
            </a:r>
            <a:r>
              <a:rPr sz="2200" b="0" dirty="0">
                <a:solidFill>
                  <a:srgbClr val="FFFFFF"/>
                </a:solidFill>
              </a:rPr>
              <a:t>, </a:t>
            </a:r>
            <a:r>
              <a:rPr sz="2200" b="0" dirty="0" err="1">
                <a:solidFill>
                  <a:srgbClr val="FFFFFF"/>
                </a:solidFill>
              </a:rPr>
              <a:t>marche</a:t>
            </a:r>
            <a:r>
              <a:rPr sz="2200" b="0" dirty="0">
                <a:solidFill>
                  <a:srgbClr val="FFFFFF"/>
                </a:solidFill>
              </a:rPr>
              <a:t> </a:t>
            </a:r>
            <a:r>
              <a:rPr sz="2200" b="0" dirty="0" err="1">
                <a:solidFill>
                  <a:srgbClr val="FFFFFF"/>
                </a:solidFill>
              </a:rPr>
              <a:t>autorisée</a:t>
            </a:r>
            <a:r>
              <a:rPr sz="2200" b="0" dirty="0">
                <a:solidFill>
                  <a:srgbClr val="FFFFFF"/>
                </a:solidFill>
              </a:rPr>
              <a:t> sans </a:t>
            </a:r>
            <a:r>
              <a:rPr sz="2200" b="0" dirty="0" err="1">
                <a:solidFill>
                  <a:srgbClr val="FFFFFF"/>
                </a:solidFill>
              </a:rPr>
              <a:t>contraintes</a:t>
            </a:r>
            <a:r>
              <a:rPr sz="2200" b="0" dirty="0">
                <a:solidFill>
                  <a:srgbClr val="FFFFFF"/>
                </a:solidFill>
              </a:rPr>
              <a:t> </a:t>
            </a:r>
            <a:endParaRPr lang="fr-FR" sz="22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200" b="0" dirty="0" err="1" smtClean="0">
                <a:solidFill>
                  <a:srgbClr val="FFFFFF"/>
                </a:solidFill>
              </a:rPr>
              <a:t>excessives</a:t>
            </a:r>
            <a:r>
              <a:rPr sz="22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0" y="3860017"/>
            <a:ext cx="6424058" cy="29167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240" y="350668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6) </a:t>
            </a:r>
            <a:r>
              <a:rPr dirty="0" err="1"/>
              <a:t>Attelles</a:t>
            </a:r>
            <a:r>
              <a:rPr dirty="0"/>
              <a:t> </a:t>
            </a:r>
            <a:r>
              <a:rPr dirty="0" err="1"/>
              <a:t>rigides</a:t>
            </a:r>
            <a:r>
              <a:rPr dirty="0"/>
              <a:t> </a:t>
            </a:r>
            <a:r>
              <a:rPr dirty="0" err="1"/>
              <a:t>d’immobilisation</a:t>
            </a:r>
            <a:r>
              <a:rPr dirty="0"/>
              <a:t> (3 </a:t>
            </a:r>
            <a:r>
              <a:rPr dirty="0" err="1"/>
              <a:t>volets</a:t>
            </a:r>
            <a:r>
              <a:rPr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208" y="1033360"/>
            <a:ext cx="8798884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1" dirty="0" err="1">
                <a:solidFill>
                  <a:srgbClr val="FFFFFF"/>
                </a:solidFill>
              </a:rPr>
              <a:t>entorses</a:t>
            </a:r>
            <a:r>
              <a:rPr sz="2800" b="1" dirty="0">
                <a:solidFill>
                  <a:srgbClr val="FFFFFF"/>
                </a:solidFill>
              </a:rPr>
              <a:t> graves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pré</a:t>
            </a:r>
            <a:r>
              <a:rPr sz="2800" b="1" dirty="0">
                <a:solidFill>
                  <a:srgbClr val="FFFFFF"/>
                </a:solidFill>
              </a:rPr>
              <a:t>/post‑op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immobilisation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en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extension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Structure </a:t>
            </a:r>
            <a:r>
              <a:rPr sz="2800" b="1" dirty="0">
                <a:solidFill>
                  <a:srgbClr val="FFFFFF"/>
                </a:solidFill>
              </a:rPr>
              <a:t>3 </a:t>
            </a:r>
            <a:r>
              <a:rPr sz="2800" b="1" dirty="0" err="1">
                <a:solidFill>
                  <a:srgbClr val="FFFFFF"/>
                </a:solidFill>
              </a:rPr>
              <a:t>volets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baleines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métalliques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fermetures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auto‑</a:t>
            </a:r>
            <a:r>
              <a:rPr sz="2800" b="1" dirty="0" err="1" smtClean="0">
                <a:solidFill>
                  <a:srgbClr val="FFFFFF"/>
                </a:solidFill>
              </a:rPr>
              <a:t>agrippantes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73" y="3557128"/>
            <a:ext cx="5158409" cy="2998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6) Attelles rigides – exemples &amp; message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440" y="903746"/>
            <a:ext cx="8711680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Immo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Genou</a:t>
            </a:r>
            <a:r>
              <a:rPr sz="2800" b="1" dirty="0">
                <a:solidFill>
                  <a:srgbClr val="FFFFFF"/>
                </a:solidFill>
              </a:rPr>
              <a:t> 3V / AT4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Donjoy</a:t>
            </a:r>
            <a:r>
              <a:rPr sz="2800" b="0" dirty="0">
                <a:solidFill>
                  <a:srgbClr val="FFFFFF"/>
                </a:solidFill>
              </a:rPr>
              <a:t>), </a:t>
            </a:r>
            <a:r>
              <a:rPr sz="2800" b="1" dirty="0" err="1">
                <a:solidFill>
                  <a:srgbClr val="FFFFFF"/>
                </a:solidFill>
              </a:rPr>
              <a:t>Immo</a:t>
            </a:r>
            <a:r>
              <a:rPr sz="2800" b="1" dirty="0">
                <a:solidFill>
                  <a:srgbClr val="FFFFFF"/>
                </a:solidFill>
              </a:rPr>
              <a:t>+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Thuasne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Référence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pour </a:t>
            </a:r>
            <a:r>
              <a:rPr sz="2800" b="0" dirty="0" err="1">
                <a:solidFill>
                  <a:srgbClr val="FFFFFF"/>
                </a:solidFill>
              </a:rPr>
              <a:t>une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immobilisation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temporaire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sécurisée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avant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rééducation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chirurgie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7" y="3343830"/>
            <a:ext cx="737235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7) Orthèses techniques – 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237" y="1005840"/>
            <a:ext cx="8969763" cy="252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1" dirty="0" err="1">
                <a:solidFill>
                  <a:srgbClr val="FFFFFF"/>
                </a:solidFill>
              </a:rPr>
              <a:t>instabilités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chroniques</a:t>
            </a:r>
            <a:r>
              <a:rPr sz="2800" b="0" dirty="0">
                <a:solidFill>
                  <a:srgbClr val="FFFFFF"/>
                </a:solidFill>
              </a:rPr>
              <a:t>, post‑</a:t>
            </a:r>
            <a:r>
              <a:rPr sz="2800" b="1" dirty="0" err="1">
                <a:solidFill>
                  <a:srgbClr val="FFFFFF"/>
                </a:solidFill>
              </a:rPr>
              <a:t>ligamentoplastie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sports </a:t>
            </a:r>
            <a:r>
              <a:rPr sz="2800" b="0" dirty="0">
                <a:solidFill>
                  <a:srgbClr val="FFFFFF"/>
                </a:solidFill>
              </a:rPr>
              <a:t>à </a:t>
            </a:r>
            <a:r>
              <a:rPr sz="2800" b="0" dirty="0" err="1">
                <a:solidFill>
                  <a:srgbClr val="FFFFFF"/>
                </a:solidFill>
              </a:rPr>
              <a:t>risque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Technologie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4 points </a:t>
            </a:r>
            <a:r>
              <a:rPr sz="2800" b="1" dirty="0" err="1">
                <a:solidFill>
                  <a:srgbClr val="FFFFFF"/>
                </a:solidFill>
              </a:rPr>
              <a:t>d’appui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châssis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carbone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aluminium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ROM </a:t>
            </a:r>
            <a:r>
              <a:rPr sz="2800" b="1" dirty="0" err="1">
                <a:solidFill>
                  <a:srgbClr val="FFFFFF"/>
                </a:solidFill>
              </a:rPr>
              <a:t>réglable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03" y="3417903"/>
            <a:ext cx="5030198" cy="29873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7) </a:t>
            </a:r>
            <a:r>
              <a:rPr dirty="0" err="1"/>
              <a:t>Orthèses</a:t>
            </a:r>
            <a:r>
              <a:rPr dirty="0"/>
              <a:t> techniques – </a:t>
            </a:r>
            <a:r>
              <a:rPr dirty="0" err="1"/>
              <a:t>exemples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9545" y="1350293"/>
            <a:ext cx="6938246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Armor®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Defiance® III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ACL Everyday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Donjoy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REBEL® Reliever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Thuasne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Sécurité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+ </a:t>
            </a:r>
            <a:r>
              <a:rPr sz="2800" b="1" dirty="0">
                <a:solidFill>
                  <a:srgbClr val="FFFFFF"/>
                </a:solidFill>
              </a:rPr>
              <a:t>performance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1" dirty="0" err="1">
                <a:solidFill>
                  <a:srgbClr val="FFFFFF"/>
                </a:solidFill>
              </a:rPr>
              <a:t>légèreté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pour </a:t>
            </a:r>
            <a:r>
              <a:rPr sz="2800" b="0" dirty="0">
                <a:solidFill>
                  <a:srgbClr val="FFFFFF"/>
                </a:solidFill>
              </a:rPr>
              <a:t>la reprise à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haut </a:t>
            </a:r>
            <a:r>
              <a:rPr sz="2800" b="0" dirty="0" err="1">
                <a:solidFill>
                  <a:srgbClr val="FFFFFF"/>
                </a:solidFill>
              </a:rPr>
              <a:t>niveau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401" y="2237172"/>
            <a:ext cx="2416780" cy="44081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72166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Plan du chapitre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452" y="1148770"/>
            <a:ext cx="6388608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A. </a:t>
            </a:r>
            <a:r>
              <a:rPr sz="2800" b="1" dirty="0">
                <a:solidFill>
                  <a:srgbClr val="FFFFFF"/>
                </a:solidFill>
              </a:rPr>
              <a:t>Typologies</a:t>
            </a:r>
            <a:r>
              <a:rPr sz="2800" b="0" dirty="0">
                <a:solidFill>
                  <a:srgbClr val="FFFFFF"/>
                </a:solidFill>
              </a:rPr>
              <a:t> (7 </a:t>
            </a:r>
            <a:r>
              <a:rPr sz="2800" b="0" dirty="0" err="1">
                <a:solidFill>
                  <a:srgbClr val="FFFFFF"/>
                </a:solidFill>
              </a:rPr>
              <a:t>familles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B. </a:t>
            </a:r>
            <a:r>
              <a:rPr sz="2800" b="1" dirty="0" err="1">
                <a:solidFill>
                  <a:srgbClr val="FFFFFF"/>
                </a:solidFill>
              </a:rPr>
              <a:t>Critères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choix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pathologie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contexte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morphologie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C. </a:t>
            </a:r>
            <a:r>
              <a:rPr sz="2800" b="1" dirty="0" err="1">
                <a:solidFill>
                  <a:srgbClr val="FFFFFF"/>
                </a:solidFill>
              </a:rPr>
              <a:t>Prise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essayage</a:t>
            </a:r>
            <a:endParaRPr sz="2800" b="1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D. </a:t>
            </a:r>
            <a:r>
              <a:rPr sz="2800" b="1" dirty="0">
                <a:solidFill>
                  <a:srgbClr val="FFFFFF"/>
                </a:solidFill>
              </a:rPr>
              <a:t>Dispensation, </a:t>
            </a:r>
            <a:r>
              <a:rPr sz="2800" b="1" dirty="0" err="1">
                <a:solidFill>
                  <a:srgbClr val="FFFFFF"/>
                </a:solidFill>
              </a:rPr>
              <a:t>suivi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r>
              <a:rPr sz="2800" b="1" dirty="0" err="1">
                <a:solidFill>
                  <a:srgbClr val="FFFFFF"/>
                </a:solidFill>
              </a:rPr>
              <a:t>erreurs</a:t>
            </a:r>
            <a:r>
              <a:rPr sz="2800" b="1" dirty="0">
                <a:solidFill>
                  <a:srgbClr val="FFFFFF"/>
                </a:solidFill>
              </a:rPr>
              <a:t> à </a:t>
            </a:r>
            <a:r>
              <a:rPr sz="2800" b="1" dirty="0" err="1" smtClean="0">
                <a:solidFill>
                  <a:srgbClr val="FFFFFF"/>
                </a:solidFill>
              </a:rPr>
              <a:t>éviter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1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Conclusion &amp; </a:t>
            </a:r>
            <a:r>
              <a:rPr sz="2800" b="1" dirty="0">
                <a:solidFill>
                  <a:srgbClr val="FFFFFF"/>
                </a:solidFill>
              </a:rPr>
              <a:t>messages </a:t>
            </a:r>
            <a:r>
              <a:rPr sz="2800" b="1" dirty="0" err="1">
                <a:solidFill>
                  <a:srgbClr val="FFFFFF"/>
                </a:solidFill>
              </a:rPr>
              <a:t>clés</a:t>
            </a:r>
            <a:endParaRPr sz="2800" b="1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466281"/>
            <a:ext cx="8059275" cy="22577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872" y="359545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7) </a:t>
            </a:r>
            <a:r>
              <a:rPr dirty="0" err="1"/>
              <a:t>Orthèses</a:t>
            </a:r>
            <a:r>
              <a:rPr dirty="0"/>
              <a:t> post‑</a:t>
            </a:r>
            <a:r>
              <a:rPr dirty="0" err="1"/>
              <a:t>opératoires</a:t>
            </a:r>
            <a:r>
              <a:rPr dirty="0"/>
              <a:t> </a:t>
            </a:r>
            <a:r>
              <a:rPr dirty="0" err="1"/>
              <a:t>articulées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48575" y="920614"/>
            <a:ext cx="7720127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0" dirty="0" err="1">
                <a:solidFill>
                  <a:srgbClr val="FFFFFF"/>
                </a:solidFill>
              </a:rPr>
              <a:t>contrôle</a:t>
            </a:r>
            <a:r>
              <a:rPr sz="2800" b="0" dirty="0">
                <a:solidFill>
                  <a:srgbClr val="FFFFFF"/>
                </a:solidFill>
              </a:rPr>
              <a:t> strict </a:t>
            </a:r>
            <a:r>
              <a:rPr sz="2800" b="1" dirty="0">
                <a:solidFill>
                  <a:srgbClr val="FFFFFF"/>
                </a:solidFill>
              </a:rPr>
              <a:t>flexion/extension</a:t>
            </a:r>
            <a:r>
              <a:rPr sz="2800" b="0" dirty="0">
                <a:solidFill>
                  <a:srgbClr val="FFFFFF"/>
                </a:solidFill>
              </a:rPr>
              <a:t> après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chirurgie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Exemples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X‑ACT ROM Lite</a:t>
            </a:r>
            <a:r>
              <a:rPr sz="2800" b="0" dirty="0">
                <a:solidFill>
                  <a:srgbClr val="FFFFFF"/>
                </a:solidFill>
              </a:rPr>
              <a:t> ; </a:t>
            </a:r>
            <a:r>
              <a:rPr sz="2800" b="1" dirty="0" err="1">
                <a:solidFill>
                  <a:srgbClr val="FFFFFF"/>
                </a:solidFill>
              </a:rPr>
              <a:t>Perform’Ice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cryothérapie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Contrôle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thérapeutique</a:t>
            </a:r>
            <a:r>
              <a:rPr sz="2800" b="1" dirty="0">
                <a:solidFill>
                  <a:srgbClr val="FFFFFF"/>
                </a:solidFill>
              </a:rPr>
              <a:t> précis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mobilisation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précoce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sécurisée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141" y="2613385"/>
            <a:ext cx="2667372" cy="40201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B. Critères – Pathologie &amp; gravité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762" y="1210914"/>
            <a:ext cx="8137036" cy="5109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arthrose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élastique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thermique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SFP/</a:t>
            </a:r>
            <a:r>
              <a:rPr sz="2800" b="0" dirty="0" err="1">
                <a:solidFill>
                  <a:srgbClr val="FFFFFF"/>
                </a:solidFill>
              </a:rPr>
              <a:t>instabilité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rotulienne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pelote</a:t>
            </a:r>
            <a:r>
              <a:rPr sz="2800" b="0" dirty="0">
                <a:solidFill>
                  <a:srgbClr val="FFFFFF"/>
                </a:solidFill>
              </a:rPr>
              <a:t>/</a:t>
            </a:r>
            <a:r>
              <a:rPr sz="2800" b="0" dirty="0" err="1">
                <a:solidFill>
                  <a:srgbClr val="FFFFFF"/>
                </a:solidFill>
              </a:rPr>
              <a:t>anneau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Entorse</a:t>
            </a:r>
            <a:r>
              <a:rPr sz="2800" b="0" dirty="0">
                <a:solidFill>
                  <a:srgbClr val="FFFFFF"/>
                </a:solidFill>
              </a:rPr>
              <a:t> LLI/LLE </a:t>
            </a:r>
            <a:r>
              <a:rPr sz="2800" b="0" dirty="0" err="1">
                <a:solidFill>
                  <a:srgbClr val="FFFFFF"/>
                </a:solidFill>
              </a:rPr>
              <a:t>modérée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ligamentaire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renforts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latéraux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Post‑op/</a:t>
            </a:r>
            <a:r>
              <a:rPr sz="2800" b="0" dirty="0" err="1">
                <a:solidFill>
                  <a:srgbClr val="FFFFFF"/>
                </a:solidFill>
              </a:rPr>
              <a:t>entorse</a:t>
            </a:r>
            <a:r>
              <a:rPr sz="2800" b="0" dirty="0">
                <a:solidFill>
                  <a:srgbClr val="FFFFFF"/>
                </a:solidFill>
              </a:rPr>
              <a:t> grave → </a:t>
            </a:r>
            <a:r>
              <a:rPr sz="2800" b="1" dirty="0" err="1">
                <a:solidFill>
                  <a:srgbClr val="FFFFFF"/>
                </a:solidFill>
              </a:rPr>
              <a:t>articulée</a:t>
            </a:r>
            <a:r>
              <a:rPr sz="2800" b="1" dirty="0">
                <a:solidFill>
                  <a:srgbClr val="FFFFFF"/>
                </a:solidFill>
              </a:rPr>
              <a:t> ROM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attelle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Instabilité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chronique</a:t>
            </a:r>
            <a:r>
              <a:rPr sz="2800" b="0" dirty="0">
                <a:solidFill>
                  <a:srgbClr val="FFFFFF"/>
                </a:solidFill>
              </a:rPr>
              <a:t>/reprise sport → </a:t>
            </a:r>
            <a:r>
              <a:rPr sz="2800" b="1" dirty="0">
                <a:solidFill>
                  <a:srgbClr val="FFFFFF"/>
                </a:solidFill>
              </a:rPr>
              <a:t>4 points </a:t>
            </a:r>
            <a:r>
              <a:rPr sz="2800" b="1" dirty="0" err="1">
                <a:solidFill>
                  <a:srgbClr val="FFFFFF"/>
                </a:solidFill>
              </a:rPr>
              <a:t>d’appui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B. Critères – Contexte d’usage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718" y="775020"/>
            <a:ext cx="8078878" cy="56938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2800"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Prévention</a:t>
            </a:r>
            <a:r>
              <a:rPr sz="2800" b="1" dirty="0">
                <a:solidFill>
                  <a:srgbClr val="FFFFFF"/>
                </a:solidFill>
              </a:rPr>
              <a:t> sportive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léger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respirant</a:t>
            </a:r>
            <a:r>
              <a:rPr sz="2800" b="0" dirty="0">
                <a:solidFill>
                  <a:srgbClr val="FFFFFF"/>
                </a:solidFill>
              </a:rPr>
              <a:t>, sans </a:t>
            </a:r>
            <a:r>
              <a:rPr sz="2800" b="0" dirty="0" err="1">
                <a:solidFill>
                  <a:srgbClr val="FFFFFF"/>
                </a:solidFill>
              </a:rPr>
              <a:t>charnière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rigide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Quotidien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professionnel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 long </a:t>
            </a:r>
            <a:r>
              <a:rPr sz="2800" b="0" dirty="0" err="1">
                <a:solidFill>
                  <a:srgbClr val="FFFFFF"/>
                </a:solidFill>
              </a:rPr>
              <a:t>cours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discret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poplité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dégagé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Post‑op</a:t>
            </a:r>
            <a:r>
              <a:rPr sz="2800" b="0" dirty="0">
                <a:solidFill>
                  <a:srgbClr val="FFFFFF"/>
                </a:solidFill>
              </a:rPr>
              <a:t> : ROM </a:t>
            </a:r>
            <a:r>
              <a:rPr sz="2800" b="0" dirty="0" err="1">
                <a:solidFill>
                  <a:srgbClr val="FFFFFF"/>
                </a:solidFill>
              </a:rPr>
              <a:t>réglable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plots</a:t>
            </a:r>
            <a:r>
              <a:rPr sz="2800" b="0" dirty="0">
                <a:solidFill>
                  <a:srgbClr val="FFFFFF"/>
                </a:solidFill>
              </a:rPr>
              <a:t> 0°/30°/60°/90°, </a:t>
            </a:r>
            <a:r>
              <a:rPr sz="2800" b="0" dirty="0" err="1">
                <a:solidFill>
                  <a:srgbClr val="FFFFFF"/>
                </a:solidFill>
              </a:rPr>
              <a:t>suivi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médical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Rééducation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guidage</a:t>
            </a:r>
            <a:r>
              <a:rPr sz="2800" b="0" dirty="0">
                <a:solidFill>
                  <a:srgbClr val="FFFFFF"/>
                </a:solidFill>
              </a:rPr>
              <a:t> + proprioception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Phase </a:t>
            </a:r>
            <a:r>
              <a:rPr sz="2800" b="1" dirty="0" err="1">
                <a:solidFill>
                  <a:srgbClr val="FFFFFF"/>
                </a:solidFill>
              </a:rPr>
              <a:t>inflammatoire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attelle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temporaire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3. Morphologie &amp; facilité de 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86" y="1009391"/>
            <a:ext cx="8834150" cy="55399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œdématié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douloureux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modèle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enveloppant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ouverture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frontale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Mollet</a:t>
            </a:r>
            <a:r>
              <a:rPr sz="2800" b="0" dirty="0">
                <a:solidFill>
                  <a:srgbClr val="FFFFFF"/>
                </a:solidFill>
              </a:rPr>
              <a:t>/cuisse </a:t>
            </a:r>
            <a:r>
              <a:rPr sz="2800" b="1" dirty="0" err="1">
                <a:solidFill>
                  <a:srgbClr val="FFFFFF"/>
                </a:solidFill>
              </a:rPr>
              <a:t>volumineux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>
                <a:solidFill>
                  <a:srgbClr val="FFFFFF"/>
                </a:solidFill>
              </a:rPr>
              <a:t>double </a:t>
            </a:r>
            <a:r>
              <a:rPr sz="2800" b="1" dirty="0" err="1">
                <a:solidFill>
                  <a:srgbClr val="FFFFFF"/>
                </a:solidFill>
              </a:rPr>
              <a:t>réglage</a:t>
            </a:r>
            <a:r>
              <a:rPr sz="2800" b="0" dirty="0">
                <a:solidFill>
                  <a:srgbClr val="FFFFFF"/>
                </a:solidFill>
              </a:rPr>
              <a:t> cuisse/</a:t>
            </a:r>
            <a:r>
              <a:rPr sz="2800" b="0" dirty="0" err="1">
                <a:solidFill>
                  <a:srgbClr val="FFFFFF"/>
                </a:solidFill>
              </a:rPr>
              <a:t>mollet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Patient </a:t>
            </a:r>
            <a:r>
              <a:rPr sz="2800" b="1" dirty="0">
                <a:solidFill>
                  <a:srgbClr val="FFFFFF"/>
                </a:solidFill>
              </a:rPr>
              <a:t>mince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tissus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antiglisse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bandes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silicone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Zones </a:t>
            </a:r>
            <a:r>
              <a:rPr sz="2800" b="0" dirty="0" err="1">
                <a:solidFill>
                  <a:srgbClr val="FFFFFF"/>
                </a:solidFill>
              </a:rPr>
              <a:t>sensibles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creux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poplité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dégagé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bords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arrondis</a:t>
            </a:r>
            <a:r>
              <a:rPr sz="2800" b="0" dirty="0">
                <a:solidFill>
                  <a:srgbClr val="FFFFFF"/>
                </a:solidFill>
              </a:rPr>
              <a:t> non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compressifs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Matériaux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tricot 3D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fibres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respirantes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renforts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articulés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réglables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Une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orthèse</a:t>
            </a:r>
            <a:r>
              <a:rPr sz="2800" b="0" dirty="0">
                <a:solidFill>
                  <a:srgbClr val="FFFFFF"/>
                </a:solidFill>
              </a:rPr>
              <a:t> mal </a:t>
            </a:r>
            <a:r>
              <a:rPr sz="2800" b="0" dirty="0" err="1">
                <a:solidFill>
                  <a:srgbClr val="FFFFFF"/>
                </a:solidFill>
              </a:rPr>
              <a:t>centrée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>
                <a:solidFill>
                  <a:srgbClr val="FFFFFF"/>
                </a:solidFill>
              </a:rPr>
              <a:t>−50 % </a:t>
            </a:r>
            <a:r>
              <a:rPr sz="2800" b="1" dirty="0" err="1">
                <a:solidFill>
                  <a:srgbClr val="FFFFFF"/>
                </a:solidFill>
              </a:rPr>
              <a:t>d’efficacité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4. Confort, observance &amp; délivrance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96" y="1018269"/>
            <a:ext cx="8779263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 : zones </a:t>
            </a:r>
            <a:r>
              <a:rPr sz="2800" b="1" dirty="0" err="1">
                <a:solidFill>
                  <a:srgbClr val="FFFFFF"/>
                </a:solidFill>
              </a:rPr>
              <a:t>dégagées</a:t>
            </a:r>
            <a:r>
              <a:rPr sz="2800" b="0" dirty="0">
                <a:solidFill>
                  <a:srgbClr val="FFFFFF"/>
                </a:solidFill>
              </a:rPr>
              <a:t>, textiles </a:t>
            </a:r>
            <a:r>
              <a:rPr sz="2800" b="1" dirty="0" err="1" smtClean="0">
                <a:solidFill>
                  <a:srgbClr val="FFFFFF"/>
                </a:solidFill>
              </a:rPr>
              <a:t>doux</a:t>
            </a:r>
            <a:r>
              <a:rPr sz="2800" b="1" dirty="0" smtClean="0">
                <a:solidFill>
                  <a:srgbClr val="FFFFFF"/>
                </a:solidFill>
              </a:rPr>
              <a:t>/</a:t>
            </a:r>
            <a:r>
              <a:rPr sz="2800" b="1" dirty="0" err="1" smtClean="0">
                <a:solidFill>
                  <a:srgbClr val="FFFFFF"/>
                </a:solidFill>
              </a:rPr>
              <a:t>hypoallergéniques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antiglisse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Observance </a:t>
            </a:r>
            <a:r>
              <a:rPr sz="2800" b="0" dirty="0">
                <a:solidFill>
                  <a:srgbClr val="FFFFFF"/>
                </a:solidFill>
              </a:rPr>
              <a:t>: </a:t>
            </a:r>
            <a:r>
              <a:rPr sz="2800" b="0" dirty="0" err="1">
                <a:solidFill>
                  <a:srgbClr val="FFFFFF"/>
                </a:solidFill>
              </a:rPr>
              <a:t>esthétique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discrète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entretien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smtClean="0">
                <a:solidFill>
                  <a:srgbClr val="FFFFFF"/>
                </a:solidFill>
              </a:rPr>
              <a:t>facile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pédagogie</a:t>
            </a:r>
            <a:r>
              <a:rPr sz="2800" b="0" dirty="0">
                <a:solidFill>
                  <a:srgbClr val="FFFFFF"/>
                </a:solidFill>
              </a:rPr>
              <a:t> patient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Délivrance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centrage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rotulien</a:t>
            </a:r>
            <a:r>
              <a:rPr sz="2800" b="0" dirty="0">
                <a:solidFill>
                  <a:srgbClr val="FFFFFF"/>
                </a:solidFill>
              </a:rPr>
              <a:t>, pas de </a:t>
            </a:r>
            <a:r>
              <a:rPr sz="2800" b="1" dirty="0" err="1">
                <a:solidFill>
                  <a:srgbClr val="FFFFFF"/>
                </a:solidFill>
              </a:rPr>
              <a:t>gêne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vasculaire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sangles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ajustées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Progression de port : </a:t>
            </a:r>
            <a:r>
              <a:rPr sz="2800" b="1" dirty="0">
                <a:solidFill>
                  <a:srgbClr val="FFFFFF"/>
                </a:solidFill>
              </a:rPr>
              <a:t>2–3 h/j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puis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0" dirty="0" err="1">
                <a:solidFill>
                  <a:srgbClr val="FFFFFF"/>
                </a:solidFill>
              </a:rPr>
              <a:t>selon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tolérance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41" y="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C. </a:t>
            </a:r>
            <a:r>
              <a:rPr dirty="0" err="1"/>
              <a:t>Prise</a:t>
            </a:r>
            <a:r>
              <a:rPr dirty="0"/>
              <a:t> de </a:t>
            </a:r>
            <a:r>
              <a:rPr dirty="0" err="1"/>
              <a:t>mesure</a:t>
            </a:r>
            <a:r>
              <a:rPr dirty="0"/>
              <a:t> &amp; </a:t>
            </a:r>
            <a:r>
              <a:rPr dirty="0" err="1"/>
              <a:t>essayage</a:t>
            </a:r>
            <a:r>
              <a:rPr dirty="0"/>
              <a:t> – points </a:t>
            </a:r>
            <a:r>
              <a:rPr dirty="0" err="1"/>
              <a:t>clés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0903"/>
            <a:ext cx="9641737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Mesures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cuisse (15 cm)</a:t>
            </a:r>
            <a:r>
              <a:rPr sz="2800" b="0" dirty="0">
                <a:solidFill>
                  <a:srgbClr val="FFFFFF"/>
                </a:solidFill>
              </a:rPr>
              <a:t> au‑</a:t>
            </a:r>
            <a:r>
              <a:rPr sz="2800" b="0" dirty="0" err="1">
                <a:solidFill>
                  <a:srgbClr val="FFFFFF"/>
                </a:solidFill>
              </a:rPr>
              <a:t>dessus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rotule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mollet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>
                <a:solidFill>
                  <a:srgbClr val="FFFFFF"/>
                </a:solidFill>
              </a:rPr>
              <a:t>au plus large).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Outils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mètre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ruban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repères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cutanés</a:t>
            </a:r>
            <a:r>
              <a:rPr sz="2800" b="0" dirty="0">
                <a:solidFill>
                  <a:srgbClr val="FFFFFF"/>
                </a:solidFill>
              </a:rPr>
              <a:t>, fiches fabricant,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CCMI/scan </a:t>
            </a:r>
            <a:r>
              <a:rPr sz="2800" b="1" dirty="0">
                <a:solidFill>
                  <a:srgbClr val="FFFFFF"/>
                </a:solidFill>
              </a:rPr>
              <a:t>3D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Essayage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centrage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alignement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charnières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répartition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tensions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Dynamique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pas de </a:t>
            </a:r>
            <a:r>
              <a:rPr sz="2800" b="1" dirty="0" err="1">
                <a:solidFill>
                  <a:srgbClr val="FFFFFF"/>
                </a:solidFill>
              </a:rPr>
              <a:t>glissement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poplité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libre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stabilité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latérale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Erreurs</a:t>
            </a:r>
            <a:r>
              <a:rPr sz="2800" b="0" dirty="0">
                <a:solidFill>
                  <a:srgbClr val="FFFFFF"/>
                </a:solidFill>
              </a:rPr>
              <a:t> à </a:t>
            </a:r>
            <a:r>
              <a:rPr sz="2800" b="0" dirty="0" err="1">
                <a:solidFill>
                  <a:srgbClr val="FFFFFF"/>
                </a:solidFill>
              </a:rPr>
              <a:t>éviter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tendu</a:t>
            </a:r>
            <a:r>
              <a:rPr sz="2800" b="0" dirty="0">
                <a:solidFill>
                  <a:srgbClr val="FFFFFF"/>
                </a:solidFill>
              </a:rPr>
              <a:t> à la </a:t>
            </a:r>
            <a:r>
              <a:rPr sz="2800" b="0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orthèse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trop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serrée</a:t>
            </a:r>
            <a:r>
              <a:rPr sz="2800" b="1" dirty="0" smtClean="0">
                <a:solidFill>
                  <a:srgbClr val="FFFFFF"/>
                </a:solidFill>
              </a:rPr>
              <a:t>/trop </a:t>
            </a:r>
            <a:r>
              <a:rPr sz="2800" b="1" dirty="0" err="1">
                <a:solidFill>
                  <a:srgbClr val="FFFFFF"/>
                </a:solidFill>
              </a:rPr>
              <a:t>lâche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désaxage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charnières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fr-FR" sz="2800" b="0" dirty="0" smtClean="0">
                <a:solidFill>
                  <a:srgbClr val="FFFFFF"/>
                </a:solidFill>
              </a:rPr>
              <a:t>							</a:t>
            </a:r>
            <a:r>
              <a:rPr sz="2800" b="0" dirty="0" smtClean="0">
                <a:solidFill>
                  <a:srgbClr val="FFFFFF"/>
                </a:solidFill>
              </a:rPr>
              <a:t>🎯 </a:t>
            </a:r>
            <a:r>
              <a:rPr sz="2800" b="0" dirty="0">
                <a:solidFill>
                  <a:srgbClr val="FFFFFF"/>
                </a:solidFill>
              </a:rPr>
              <a:t>Conclusion :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fr-FR" sz="2400" b="1" dirty="0" smtClean="0">
                <a:solidFill>
                  <a:srgbClr val="FFFFFF"/>
                </a:solidFill>
              </a:rPr>
              <a:t>          </a:t>
            </a:r>
            <a:r>
              <a:rPr sz="2400" b="1" dirty="0" smtClean="0">
                <a:solidFill>
                  <a:srgbClr val="FFFFFF"/>
                </a:solidFill>
              </a:rPr>
              <a:t>bonne </a:t>
            </a:r>
            <a:r>
              <a:rPr sz="2400" b="1" dirty="0">
                <a:solidFill>
                  <a:srgbClr val="FFFFFF"/>
                </a:solidFill>
              </a:rPr>
              <a:t>indication – bonne adaptation – bon </a:t>
            </a:r>
            <a:r>
              <a:rPr sz="2400" b="1" dirty="0" err="1">
                <a:solidFill>
                  <a:srgbClr val="FFFFFF"/>
                </a:solidFill>
              </a:rPr>
              <a:t>accompagnement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Principes</a:t>
            </a:r>
            <a:r>
              <a:rPr dirty="0"/>
              <a:t> </a:t>
            </a:r>
            <a:r>
              <a:rPr dirty="0" err="1"/>
              <a:t>généraux</a:t>
            </a:r>
            <a:r>
              <a:rPr dirty="0"/>
              <a:t> </a:t>
            </a:r>
            <a:r>
              <a:rPr dirty="0" err="1"/>
              <a:t>d’appareillage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43883" y="1228669"/>
            <a:ext cx="7572458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Objectif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efficacité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biomécanique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confort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+ </a:t>
            </a:r>
            <a:r>
              <a:rPr sz="2800" b="1" dirty="0">
                <a:solidFill>
                  <a:srgbClr val="FFFFFF"/>
                </a:solidFill>
              </a:rPr>
              <a:t>observance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Choix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personnalisé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selon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pathologie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phase </a:t>
            </a:r>
            <a:r>
              <a:rPr sz="2800" b="0" dirty="0">
                <a:solidFill>
                  <a:srgbClr val="FFFFFF"/>
                </a:solidFill>
              </a:rPr>
              <a:t>de </a:t>
            </a:r>
            <a:r>
              <a:rPr sz="2800" b="0" dirty="0" err="1">
                <a:solidFill>
                  <a:srgbClr val="FFFFFF"/>
                </a:solidFill>
              </a:rPr>
              <a:t>soin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Une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orthèse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bien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mesurée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thérapie</a:t>
            </a:r>
            <a:r>
              <a:rPr sz="2800" b="0" dirty="0">
                <a:solidFill>
                  <a:srgbClr val="FFFFFF"/>
                </a:solidFill>
              </a:rPr>
              <a:t> qui se </a:t>
            </a:r>
            <a:r>
              <a:rPr sz="2800" b="0" dirty="0" err="1">
                <a:solidFill>
                  <a:srgbClr val="FFFFFF"/>
                </a:solidFill>
              </a:rPr>
              <a:t>porte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41" y="4664411"/>
            <a:ext cx="3523920" cy="1942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Échelle du maintien – du léger au très fort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538" y="1388467"/>
            <a:ext cx="7867667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(I) </a:t>
            </a:r>
            <a:r>
              <a:rPr sz="2800" b="1" dirty="0" err="1">
                <a:solidFill>
                  <a:srgbClr val="FFFFFF"/>
                </a:solidFill>
              </a:rPr>
              <a:t>Élastique</a:t>
            </a:r>
            <a:r>
              <a:rPr sz="2800" b="0" dirty="0">
                <a:solidFill>
                  <a:srgbClr val="FFFFFF"/>
                </a:solidFill>
              </a:rPr>
              <a:t> / proprioceptive →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légère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prévention</a:t>
            </a: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>
                <a:solidFill>
                  <a:srgbClr val="FFFFFF"/>
                </a:solidFill>
              </a:rPr>
              <a:t>II) </a:t>
            </a:r>
            <a:r>
              <a:rPr sz="2800" b="1" dirty="0" err="1">
                <a:solidFill>
                  <a:srgbClr val="FFFFFF"/>
                </a:solidFill>
              </a:rPr>
              <a:t>Ligamentaire</a:t>
            </a:r>
            <a:r>
              <a:rPr sz="2800" b="1" dirty="0">
                <a:solidFill>
                  <a:srgbClr val="FFFFFF"/>
                </a:solidFill>
              </a:rPr>
              <a:t>/</a:t>
            </a:r>
            <a:r>
              <a:rPr sz="2800" b="1" dirty="0" err="1">
                <a:solidFill>
                  <a:srgbClr val="FFFFFF"/>
                </a:solidFill>
              </a:rPr>
              <a:t>rotulienne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instabilités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entorses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bénignes</a:t>
            </a: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>
                <a:solidFill>
                  <a:srgbClr val="FFFFFF"/>
                </a:solidFill>
              </a:rPr>
              <a:t>III) </a:t>
            </a:r>
            <a:r>
              <a:rPr sz="2800" b="1" dirty="0" err="1">
                <a:solidFill>
                  <a:srgbClr val="FFFFFF"/>
                </a:solidFill>
              </a:rPr>
              <a:t>Articulée</a:t>
            </a:r>
            <a:r>
              <a:rPr sz="2800" b="1" dirty="0">
                <a:solidFill>
                  <a:srgbClr val="FFFFFF"/>
                </a:solidFill>
              </a:rPr>
              <a:t> (ROM)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entorses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sévères</a:t>
            </a:r>
            <a:r>
              <a:rPr sz="2800" b="0" dirty="0">
                <a:solidFill>
                  <a:srgbClr val="FFFFFF"/>
                </a:solidFill>
              </a:rPr>
              <a:t>, post-op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>
                <a:solidFill>
                  <a:srgbClr val="FFFFFF"/>
                </a:solidFill>
              </a:rPr>
              <a:t>IV) </a:t>
            </a:r>
            <a:r>
              <a:rPr sz="2800" b="1" dirty="0" err="1">
                <a:solidFill>
                  <a:srgbClr val="FFFFFF"/>
                </a:solidFill>
              </a:rPr>
              <a:t>Attelle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immobilisation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stricte</a:t>
            </a:r>
            <a:endParaRPr sz="28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A. Typologies – aperçu des 7 familles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767" y="1172740"/>
            <a:ext cx="6083332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1. </a:t>
            </a:r>
            <a:r>
              <a:rPr sz="2800" b="1" dirty="0" err="1">
                <a:solidFill>
                  <a:srgbClr val="FFFFFF"/>
                </a:solidFill>
              </a:rPr>
              <a:t>Élastiques</a:t>
            </a:r>
            <a:r>
              <a:rPr sz="2800" b="0" dirty="0">
                <a:solidFill>
                  <a:srgbClr val="FFFFFF"/>
                </a:solidFill>
              </a:rPr>
              <a:t> (proprioception)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2. </a:t>
            </a:r>
            <a:r>
              <a:rPr sz="2800" b="1" dirty="0" err="1">
                <a:solidFill>
                  <a:srgbClr val="FFFFFF"/>
                </a:solidFill>
              </a:rPr>
              <a:t>Thermiques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néoprène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3. </a:t>
            </a:r>
            <a:r>
              <a:rPr sz="2800" b="1" dirty="0" err="1">
                <a:solidFill>
                  <a:srgbClr val="FFFFFF"/>
                </a:solidFill>
              </a:rPr>
              <a:t>Rotuliennes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fémoro-patellaires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4. </a:t>
            </a:r>
            <a:r>
              <a:rPr sz="2800" b="1" dirty="0" err="1">
                <a:solidFill>
                  <a:srgbClr val="FFFFFF"/>
                </a:solidFill>
              </a:rPr>
              <a:t>Ligamentaires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renforts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latéraux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5. </a:t>
            </a:r>
            <a:r>
              <a:rPr sz="2800" b="1" dirty="0" err="1">
                <a:solidFill>
                  <a:srgbClr val="FFFFFF"/>
                </a:solidFill>
              </a:rPr>
              <a:t>Articulées</a:t>
            </a:r>
            <a:r>
              <a:rPr sz="2800" b="1" dirty="0">
                <a:solidFill>
                  <a:srgbClr val="FFFFFF"/>
                </a:solidFill>
              </a:rPr>
              <a:t> (</a:t>
            </a:r>
            <a:r>
              <a:rPr sz="2800" b="1" dirty="0" err="1">
                <a:solidFill>
                  <a:srgbClr val="FFFFFF"/>
                </a:solidFill>
              </a:rPr>
              <a:t>polycentriques</a:t>
            </a:r>
            <a:r>
              <a:rPr sz="2800" b="1" dirty="0">
                <a:solidFill>
                  <a:srgbClr val="FFFFFF"/>
                </a:solidFill>
              </a:rPr>
              <a:t> / ROM)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6. </a:t>
            </a:r>
            <a:r>
              <a:rPr sz="2800" b="1" dirty="0" err="1">
                <a:solidFill>
                  <a:srgbClr val="FFFFFF"/>
                </a:solidFill>
              </a:rPr>
              <a:t>Attelles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rigides</a:t>
            </a:r>
            <a:r>
              <a:rPr sz="2800" b="0" dirty="0">
                <a:solidFill>
                  <a:srgbClr val="FFFFFF"/>
                </a:solidFill>
              </a:rPr>
              <a:t> (3 </a:t>
            </a:r>
            <a:r>
              <a:rPr sz="2800" b="0" dirty="0" err="1">
                <a:solidFill>
                  <a:srgbClr val="FFFFFF"/>
                </a:solidFill>
              </a:rPr>
              <a:t>volets</a:t>
            </a:r>
            <a:r>
              <a:rPr sz="2800" b="0" dirty="0">
                <a:solidFill>
                  <a:srgbClr val="FFFFFF"/>
                </a:solidFill>
              </a:rPr>
              <a:t>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7. </a:t>
            </a:r>
            <a:r>
              <a:rPr sz="2800" b="1" dirty="0" err="1">
                <a:solidFill>
                  <a:srgbClr val="FFFFFF"/>
                </a:solidFill>
              </a:rPr>
              <a:t>Orthèses</a:t>
            </a:r>
            <a:r>
              <a:rPr sz="2800" b="1" dirty="0">
                <a:solidFill>
                  <a:srgbClr val="FFFFFF"/>
                </a:solidFill>
              </a:rPr>
              <a:t> techniques</a:t>
            </a:r>
            <a:r>
              <a:rPr sz="2800" b="0" dirty="0">
                <a:solidFill>
                  <a:srgbClr val="FFFFFF"/>
                </a:solidFill>
              </a:rPr>
              <a:t> (sport / post-op)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82" y="4755428"/>
            <a:ext cx="3129148" cy="1656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0030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1) </a:t>
            </a:r>
            <a:r>
              <a:rPr dirty="0" err="1"/>
              <a:t>Genouillères</a:t>
            </a:r>
            <a:r>
              <a:rPr dirty="0"/>
              <a:t> </a:t>
            </a:r>
            <a:r>
              <a:rPr dirty="0" err="1"/>
              <a:t>élastiques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dirty="0" smtClean="0"/>
              <a:t>– </a:t>
            </a:r>
            <a:r>
              <a:rPr dirty="0"/>
              <a:t>indications &amp; </a:t>
            </a:r>
            <a:r>
              <a:rPr dirty="0" err="1"/>
              <a:t>effets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35006" y="1512755"/>
            <a:ext cx="7208081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entorses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bénignes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fr-FR" sz="2800" b="1" dirty="0" smtClean="0">
                <a:solidFill>
                  <a:srgbClr val="FFFFFF"/>
                </a:solidFill>
              </a:rPr>
              <a:t>D</a:t>
            </a:r>
            <a:r>
              <a:rPr sz="2800" b="1" dirty="0" err="1" smtClean="0">
                <a:solidFill>
                  <a:srgbClr val="FFFFFF"/>
                </a:solidFill>
              </a:rPr>
              <a:t>ouleurs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antérieures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lang="fr-FR" sz="2800" b="1" dirty="0" smtClean="0">
                <a:solidFill>
                  <a:srgbClr val="FFFFFF"/>
                </a:solidFill>
              </a:rPr>
              <a:t>A</a:t>
            </a:r>
            <a:r>
              <a:rPr sz="2800" b="1" dirty="0" err="1" smtClean="0">
                <a:solidFill>
                  <a:srgbClr val="FFFFFF"/>
                </a:solidFill>
              </a:rPr>
              <a:t>rthrose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légère</a:t>
            </a:r>
            <a:endParaRPr lang="fr-FR" sz="280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Effets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compression </a:t>
            </a:r>
            <a:r>
              <a:rPr sz="2800" b="1" dirty="0" err="1">
                <a:solidFill>
                  <a:srgbClr val="FFFFFF"/>
                </a:solidFill>
              </a:rPr>
              <a:t>homogène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proprioception</a:t>
            </a:r>
            <a:r>
              <a:rPr sz="2800" b="0" dirty="0" smtClean="0">
                <a:solidFill>
                  <a:srgbClr val="FFFFFF"/>
                </a:solidFill>
              </a:rPr>
              <a:t>,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 (tricot 3D).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84" y="4061479"/>
            <a:ext cx="423862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1) Élastiques – exemples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85" y="1379590"/>
            <a:ext cx="8505662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Silistab</a:t>
            </a:r>
            <a:r>
              <a:rPr sz="2800" b="1" dirty="0">
                <a:solidFill>
                  <a:srgbClr val="FFFFFF"/>
                </a:solidFill>
              </a:rPr>
              <a:t>® Genu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Thuasne</a:t>
            </a:r>
            <a:r>
              <a:rPr sz="2800" b="0" dirty="0">
                <a:solidFill>
                  <a:srgbClr val="FFFFFF"/>
                </a:solidFill>
              </a:rPr>
              <a:t>) :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antérieure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instabilité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légère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Donjoy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FortiLax</a:t>
            </a:r>
            <a:r>
              <a:rPr sz="2800" b="1" dirty="0">
                <a:solidFill>
                  <a:srgbClr val="FFFFFF"/>
                </a:solidFill>
              </a:rPr>
              <a:t>™</a:t>
            </a:r>
            <a:r>
              <a:rPr sz="2800" b="0" dirty="0">
                <a:solidFill>
                  <a:srgbClr val="FFFFFF"/>
                </a:solidFill>
              </a:rPr>
              <a:t> : tricot 3D + </a:t>
            </a:r>
            <a:r>
              <a:rPr sz="2800" b="0" dirty="0" err="1">
                <a:solidFill>
                  <a:srgbClr val="FFFFFF"/>
                </a:solidFill>
              </a:rPr>
              <a:t>stabilisateurs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souples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GenuForce</a:t>
            </a:r>
            <a:r>
              <a:rPr sz="2800" b="1" dirty="0">
                <a:solidFill>
                  <a:srgbClr val="FFFFFF"/>
                </a:solidFill>
              </a:rPr>
              <a:t>®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 sportive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💡 </a:t>
            </a:r>
            <a:r>
              <a:rPr sz="2800" b="0" dirty="0" err="1">
                <a:solidFill>
                  <a:srgbClr val="FFFFFF"/>
                </a:solidFill>
              </a:rPr>
              <a:t>Idéales</a:t>
            </a:r>
            <a:r>
              <a:rPr sz="2800" b="0" dirty="0">
                <a:solidFill>
                  <a:srgbClr val="FFFFFF"/>
                </a:solidFill>
              </a:rPr>
              <a:t> pour </a:t>
            </a:r>
            <a:r>
              <a:rPr sz="2800" b="1" dirty="0">
                <a:solidFill>
                  <a:srgbClr val="FFFFFF"/>
                </a:solidFill>
              </a:rPr>
              <a:t>proprioception active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>
                <a:solidFill>
                  <a:srgbClr val="FFFFFF"/>
                </a:solidFill>
              </a:rPr>
              <a:t>retour au sport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après </a:t>
            </a:r>
            <a:r>
              <a:rPr sz="2800" b="0" dirty="0" err="1">
                <a:solidFill>
                  <a:srgbClr val="FFFFFF"/>
                </a:solidFill>
              </a:rPr>
              <a:t>entorse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bénigne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63" y="4332303"/>
            <a:ext cx="4358978" cy="23251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2) Genouillères thermiques (néoprène)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3" y="1027146"/>
            <a:ext cx="7848687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Indications : </a:t>
            </a:r>
            <a:r>
              <a:rPr sz="2800" b="1" dirty="0" err="1">
                <a:solidFill>
                  <a:srgbClr val="FFFFFF"/>
                </a:solidFill>
              </a:rPr>
              <a:t>arthrose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douloureuse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tendinopathies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surmenage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Effets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chaleur</a:t>
            </a:r>
            <a:r>
              <a:rPr sz="2800" b="0" dirty="0">
                <a:solidFill>
                  <a:srgbClr val="FFFFFF"/>
                </a:solidFill>
              </a:rPr>
              <a:t> (vasodilatation, </a:t>
            </a:r>
            <a:r>
              <a:rPr sz="2800" b="0" dirty="0" err="1">
                <a:solidFill>
                  <a:srgbClr val="FFFFFF"/>
                </a:solidFill>
              </a:rPr>
              <a:t>décontraction</a:t>
            </a:r>
            <a:r>
              <a:rPr sz="2800" b="0" dirty="0">
                <a:solidFill>
                  <a:srgbClr val="FFFFFF"/>
                </a:solidFill>
              </a:rPr>
              <a:t>),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compression </a:t>
            </a:r>
            <a:r>
              <a:rPr sz="2800" b="1" dirty="0" err="1">
                <a:solidFill>
                  <a:srgbClr val="FFFFFF"/>
                </a:solidFill>
              </a:rPr>
              <a:t>douce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Versions </a:t>
            </a:r>
            <a:r>
              <a:rPr sz="2800" b="1" dirty="0" err="1">
                <a:solidFill>
                  <a:srgbClr val="FFFFFF"/>
                </a:solidFill>
              </a:rPr>
              <a:t>ouvertes</a:t>
            </a:r>
            <a:r>
              <a:rPr sz="2800" b="0" dirty="0">
                <a:solidFill>
                  <a:srgbClr val="FFFFFF"/>
                </a:solidFill>
              </a:rPr>
              <a:t> pour </a:t>
            </a:r>
            <a:r>
              <a:rPr sz="2800" b="0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 sensible.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2) Thermiques – exemples &amp; focus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639" y="1175403"/>
            <a:ext cx="81410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200" b="0" dirty="0" smtClean="0">
                <a:solidFill>
                  <a:srgbClr val="FFFFFF"/>
                </a:solidFill>
              </a:rPr>
              <a:t>À </a:t>
            </a:r>
            <a:r>
              <a:rPr sz="2200" b="0" dirty="0" err="1">
                <a:solidFill>
                  <a:srgbClr val="FFFFFF"/>
                </a:solidFill>
              </a:rPr>
              <a:t>privilégier</a:t>
            </a:r>
            <a:r>
              <a:rPr sz="2200" b="0" dirty="0">
                <a:solidFill>
                  <a:srgbClr val="FFFFFF"/>
                </a:solidFill>
              </a:rPr>
              <a:t> chez patient </a:t>
            </a:r>
            <a:r>
              <a:rPr sz="2200" b="1" dirty="0" err="1">
                <a:solidFill>
                  <a:srgbClr val="FFFFFF"/>
                </a:solidFill>
              </a:rPr>
              <a:t>arthrosique</a:t>
            </a:r>
            <a:r>
              <a:rPr sz="2200" b="0" dirty="0">
                <a:solidFill>
                  <a:srgbClr val="FFFFFF"/>
                </a:solidFill>
              </a:rPr>
              <a:t> </a:t>
            </a:r>
            <a:r>
              <a:rPr sz="2200" b="0" dirty="0" err="1">
                <a:solidFill>
                  <a:srgbClr val="FFFFFF"/>
                </a:solidFill>
              </a:rPr>
              <a:t>ou</a:t>
            </a:r>
            <a:r>
              <a:rPr sz="2200" b="0" dirty="0">
                <a:solidFill>
                  <a:srgbClr val="FFFFFF"/>
                </a:solidFill>
              </a:rPr>
              <a:t> </a:t>
            </a:r>
            <a:r>
              <a:rPr sz="2200" b="0" dirty="0" err="1">
                <a:solidFill>
                  <a:srgbClr val="FFFFFF"/>
                </a:solidFill>
              </a:rPr>
              <a:t>en</a:t>
            </a:r>
            <a:r>
              <a:rPr sz="2200" b="0" dirty="0">
                <a:solidFill>
                  <a:srgbClr val="FFFFFF"/>
                </a:solidFill>
              </a:rPr>
              <a:t> </a:t>
            </a:r>
            <a:r>
              <a:rPr sz="2200" b="1" dirty="0" err="1">
                <a:solidFill>
                  <a:srgbClr val="FFFFFF"/>
                </a:solidFill>
              </a:rPr>
              <a:t>récupération</a:t>
            </a:r>
            <a:r>
              <a:rPr sz="2200" b="1" dirty="0">
                <a:solidFill>
                  <a:srgbClr val="FFFFFF"/>
                </a:solidFill>
              </a:rPr>
              <a:t> </a:t>
            </a:r>
            <a:r>
              <a:rPr sz="2200" b="1" dirty="0" err="1">
                <a:solidFill>
                  <a:srgbClr val="FFFFFF"/>
                </a:solidFill>
              </a:rPr>
              <a:t>musculaire</a:t>
            </a:r>
            <a:r>
              <a:rPr sz="22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148148"/>
            <a:ext cx="2981202" cy="30055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76" y="3263653"/>
            <a:ext cx="4238625" cy="2514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1050</Words>
  <Application>Microsoft Office PowerPoint</Application>
  <PresentationFormat>Affichage à l'écran (4:3)</PresentationFormat>
  <Paragraphs>232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pharmacie</cp:lastModifiedBy>
  <cp:revision>6</cp:revision>
  <dcterms:created xsi:type="dcterms:W3CDTF">2013-01-27T09:14:16Z</dcterms:created>
  <dcterms:modified xsi:type="dcterms:W3CDTF">2025-11-04T12:31:18Z</dcterms:modified>
  <cp:category/>
</cp:coreProperties>
</file>