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8542" y="197084"/>
            <a:ext cx="889140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dirty="0"/>
              <a:t>Thorax et </a:t>
            </a:r>
            <a:r>
              <a:rPr dirty="0" err="1"/>
              <a:t>ceintures</a:t>
            </a:r>
            <a:r>
              <a:rPr dirty="0"/>
              <a:t> </a:t>
            </a:r>
            <a:r>
              <a:rPr dirty="0" err="1"/>
              <a:t>lombaires</a:t>
            </a:r>
            <a:r>
              <a:rPr dirty="0"/>
              <a:t> </a:t>
            </a:r>
            <a:endParaRPr lang="fr-FR" dirty="0" smtClean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lang="fr-FR" dirty="0"/>
              <a:t>	</a:t>
            </a:r>
            <a:r>
              <a:rPr lang="fr-FR" dirty="0" smtClean="0"/>
              <a:t>									</a:t>
            </a:r>
            <a:r>
              <a:rPr dirty="0" smtClean="0"/>
              <a:t>– </a:t>
            </a:r>
            <a:r>
              <a:rPr dirty="0"/>
              <a:t>Rappel </a:t>
            </a:r>
            <a:r>
              <a:rPr dirty="0" err="1"/>
              <a:t>anatomique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76045" y="1136962"/>
            <a:ext cx="7031092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Le </a:t>
            </a:r>
            <a:r>
              <a:rPr sz="2800" b="1" dirty="0">
                <a:solidFill>
                  <a:srgbClr val="FFFFFF"/>
                </a:solidFill>
              </a:rPr>
              <a:t>rachis</a:t>
            </a:r>
            <a:r>
              <a:rPr sz="2800" b="0" dirty="0">
                <a:solidFill>
                  <a:srgbClr val="FFFFFF"/>
                </a:solidFill>
              </a:rPr>
              <a:t> : axe </a:t>
            </a:r>
            <a:r>
              <a:rPr sz="2800" b="0" dirty="0" err="1">
                <a:solidFill>
                  <a:srgbClr val="FFFFFF"/>
                </a:solidFill>
              </a:rPr>
              <a:t>osseux</a:t>
            </a:r>
            <a:r>
              <a:rPr sz="2800" b="0" dirty="0">
                <a:solidFill>
                  <a:srgbClr val="FFFFFF"/>
                </a:solidFill>
              </a:rPr>
              <a:t> central du corps </a:t>
            </a:r>
            <a:r>
              <a:rPr sz="2800" b="0" dirty="0" err="1">
                <a:solidFill>
                  <a:srgbClr val="FFFFFF"/>
                </a:solidFill>
              </a:rPr>
              <a:t>humain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Assure </a:t>
            </a:r>
            <a:r>
              <a:rPr sz="2800" b="1" dirty="0" err="1">
                <a:solidFill>
                  <a:srgbClr val="FFFFFF"/>
                </a:solidFill>
              </a:rPr>
              <a:t>stabilité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 err="1">
                <a:solidFill>
                  <a:srgbClr val="FFFFFF"/>
                </a:solidFill>
              </a:rPr>
              <a:t>mobilité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1" dirty="0">
                <a:solidFill>
                  <a:srgbClr val="FFFFFF"/>
                </a:solidFill>
              </a:rPr>
              <a:t>protection</a:t>
            </a:r>
            <a:r>
              <a:rPr sz="2800" b="0" dirty="0">
                <a:solidFill>
                  <a:srgbClr val="FFFFFF"/>
                </a:solidFill>
              </a:rPr>
              <a:t> de la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 smtClean="0">
                <a:solidFill>
                  <a:srgbClr val="FFFFFF"/>
                </a:solidFill>
              </a:rPr>
              <a:t>moelle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épinière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Point </a:t>
            </a:r>
            <a:r>
              <a:rPr sz="2800" b="0" dirty="0" err="1">
                <a:solidFill>
                  <a:srgbClr val="FFFFFF"/>
                </a:solidFill>
              </a:rPr>
              <a:t>d’ancrage</a:t>
            </a:r>
            <a:r>
              <a:rPr sz="2800" b="0" dirty="0">
                <a:solidFill>
                  <a:srgbClr val="FFFFFF"/>
                </a:solidFill>
              </a:rPr>
              <a:t> des </a:t>
            </a:r>
            <a:r>
              <a:rPr sz="2800" b="1" dirty="0" err="1">
                <a:solidFill>
                  <a:srgbClr val="FFFFFF"/>
                </a:solidFill>
              </a:rPr>
              <a:t>côtes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>
                <a:solidFill>
                  <a:srgbClr val="FFFFFF"/>
                </a:solidFill>
              </a:rPr>
              <a:t>muscles du </a:t>
            </a:r>
            <a:r>
              <a:rPr sz="2800" b="1" dirty="0" err="1">
                <a:solidFill>
                  <a:srgbClr val="FFFFFF"/>
                </a:solidFill>
              </a:rPr>
              <a:t>tronc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ceintures</a:t>
            </a:r>
            <a:r>
              <a:rPr sz="2800" b="1" dirty="0" smtClean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scapulaire</a:t>
            </a:r>
            <a:r>
              <a:rPr sz="2800" b="1" dirty="0">
                <a:solidFill>
                  <a:srgbClr val="FFFFFF"/>
                </a:solidFill>
              </a:rPr>
              <a:t>/</a:t>
            </a:r>
            <a:r>
              <a:rPr sz="2800" b="1" dirty="0" err="1">
                <a:solidFill>
                  <a:srgbClr val="FFFFFF"/>
                </a:solidFill>
              </a:rPr>
              <a:t>pelvienne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La cage thoracique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9177" y="1136962"/>
            <a:ext cx="7071679" cy="51090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Protège</a:t>
            </a:r>
            <a:r>
              <a:rPr sz="2800" b="0" dirty="0">
                <a:solidFill>
                  <a:srgbClr val="FFFFFF"/>
                </a:solidFill>
              </a:rPr>
              <a:t> les </a:t>
            </a:r>
            <a:r>
              <a:rPr sz="2800" b="1" dirty="0" err="1">
                <a:solidFill>
                  <a:srgbClr val="FFFFFF"/>
                </a:solidFill>
              </a:rPr>
              <a:t>organes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vitaux</a:t>
            </a:r>
            <a:r>
              <a:rPr sz="2800" b="0" dirty="0">
                <a:solidFill>
                  <a:srgbClr val="FFFFFF"/>
                </a:solidFill>
              </a:rPr>
              <a:t> (</a:t>
            </a:r>
            <a:r>
              <a:rPr sz="2800" b="0" dirty="0" err="1">
                <a:solidFill>
                  <a:srgbClr val="FFFFFF"/>
                </a:solidFill>
              </a:rPr>
              <a:t>cœur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poumons</a:t>
            </a:r>
            <a:r>
              <a:rPr sz="2800" b="0" dirty="0" smtClean="0">
                <a:solidFill>
                  <a:srgbClr val="FFFFFF"/>
                </a:solidFill>
              </a:rPr>
              <a:t>).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Composée</a:t>
            </a:r>
            <a:r>
              <a:rPr sz="2800" b="0" dirty="0">
                <a:solidFill>
                  <a:srgbClr val="FFFFFF"/>
                </a:solidFill>
              </a:rPr>
              <a:t> du </a:t>
            </a:r>
            <a:r>
              <a:rPr sz="2800" b="1" dirty="0">
                <a:solidFill>
                  <a:srgbClr val="FFFFFF"/>
                </a:solidFill>
              </a:rPr>
              <a:t>sternum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>
                <a:solidFill>
                  <a:srgbClr val="FFFFFF"/>
                </a:solidFill>
              </a:rPr>
              <a:t>12 </a:t>
            </a:r>
            <a:r>
              <a:rPr sz="2800" b="1" dirty="0" err="1">
                <a:solidFill>
                  <a:srgbClr val="FFFFFF"/>
                </a:solidFill>
              </a:rPr>
              <a:t>paires</a:t>
            </a:r>
            <a:r>
              <a:rPr sz="2800" b="1" dirty="0">
                <a:solidFill>
                  <a:srgbClr val="FFFFFF"/>
                </a:solidFill>
              </a:rPr>
              <a:t> de </a:t>
            </a:r>
            <a:r>
              <a:rPr sz="2800" b="1" dirty="0" err="1">
                <a:solidFill>
                  <a:srgbClr val="FFFFFF"/>
                </a:solidFill>
              </a:rPr>
              <a:t>côtes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vertèbres</a:t>
            </a:r>
            <a:r>
              <a:rPr sz="2800" b="1" dirty="0" smtClean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thoraciques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Souplesse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assurée</a:t>
            </a:r>
            <a:r>
              <a:rPr sz="2800" b="0" dirty="0">
                <a:solidFill>
                  <a:srgbClr val="FFFFFF"/>
                </a:solidFill>
              </a:rPr>
              <a:t> par les </a:t>
            </a:r>
            <a:r>
              <a:rPr sz="2800" b="1" dirty="0">
                <a:solidFill>
                  <a:srgbClr val="FFFFFF"/>
                </a:solidFill>
              </a:rPr>
              <a:t>cartilages </a:t>
            </a:r>
            <a:r>
              <a:rPr sz="2800" b="1" dirty="0" err="1">
                <a:solidFill>
                  <a:srgbClr val="FFFFFF"/>
                </a:solidFill>
              </a:rPr>
              <a:t>costaux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muscles </a:t>
            </a:r>
            <a:r>
              <a:rPr sz="2800" b="1" dirty="0" err="1">
                <a:solidFill>
                  <a:srgbClr val="FFFFFF"/>
                </a:solidFill>
              </a:rPr>
              <a:t>intercostaux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Participe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activement</a:t>
            </a:r>
            <a:r>
              <a:rPr sz="2800" b="0" dirty="0">
                <a:solidFill>
                  <a:srgbClr val="FFFFFF"/>
                </a:solidFill>
              </a:rPr>
              <a:t> à la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respiration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(</a:t>
            </a:r>
            <a:r>
              <a:rPr sz="2800" b="0" dirty="0" smtClean="0">
                <a:solidFill>
                  <a:srgbClr val="FFFFFF"/>
                </a:solidFill>
              </a:rPr>
              <a:t>inspiration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/</a:t>
            </a:r>
            <a:r>
              <a:rPr sz="2800" b="0" dirty="0">
                <a:solidFill>
                  <a:srgbClr val="FFFFFF"/>
                </a:solidFill>
              </a:rPr>
              <a:t>expiration).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51" y="4080294"/>
            <a:ext cx="2200663" cy="25275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La ceinture lombaire : pivot de la statique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0551" y="1188720"/>
            <a:ext cx="7872091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Rachis </a:t>
            </a:r>
            <a:r>
              <a:rPr sz="2800" b="0" dirty="0" err="1">
                <a:solidFill>
                  <a:srgbClr val="FFFFFF"/>
                </a:solidFill>
              </a:rPr>
              <a:t>lombaire</a:t>
            </a:r>
            <a:r>
              <a:rPr sz="2800" b="0" dirty="0">
                <a:solidFill>
                  <a:srgbClr val="FFFFFF"/>
                </a:solidFill>
              </a:rPr>
              <a:t> + </a:t>
            </a:r>
            <a:r>
              <a:rPr sz="2800" b="0" dirty="0" err="1">
                <a:solidFill>
                  <a:srgbClr val="FFFFFF"/>
                </a:solidFill>
              </a:rPr>
              <a:t>bassin</a:t>
            </a:r>
            <a:r>
              <a:rPr sz="2800" b="0" dirty="0">
                <a:solidFill>
                  <a:srgbClr val="FFFFFF"/>
                </a:solidFill>
              </a:rPr>
              <a:t> = </a:t>
            </a:r>
            <a:r>
              <a:rPr sz="2800" b="1" dirty="0" err="1">
                <a:solidFill>
                  <a:srgbClr val="FFFFFF"/>
                </a:solidFill>
              </a:rPr>
              <a:t>centre</a:t>
            </a:r>
            <a:r>
              <a:rPr sz="2800" b="1" dirty="0">
                <a:solidFill>
                  <a:srgbClr val="FFFFFF"/>
                </a:solidFill>
              </a:rPr>
              <a:t> de la </a:t>
            </a:r>
            <a:r>
              <a:rPr sz="2800" b="1" dirty="0" err="1">
                <a:solidFill>
                  <a:srgbClr val="FFFFFF"/>
                </a:solidFill>
              </a:rPr>
              <a:t>statique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corporelle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Zone la plus </a:t>
            </a:r>
            <a:r>
              <a:rPr sz="2800" b="1" dirty="0" err="1">
                <a:solidFill>
                  <a:srgbClr val="FFFFFF"/>
                </a:solidFill>
              </a:rPr>
              <a:t>sollicitée</a:t>
            </a:r>
            <a:r>
              <a:rPr sz="2800" b="0" dirty="0">
                <a:solidFill>
                  <a:srgbClr val="FFFFFF"/>
                </a:solidFill>
              </a:rPr>
              <a:t> du </a:t>
            </a:r>
            <a:r>
              <a:rPr sz="2800" b="0" dirty="0" err="1">
                <a:solidFill>
                  <a:srgbClr val="FFFFFF"/>
                </a:solidFill>
              </a:rPr>
              <a:t>tronc</a:t>
            </a:r>
            <a:r>
              <a:rPr sz="2800" b="0" dirty="0">
                <a:solidFill>
                  <a:srgbClr val="FFFFFF"/>
                </a:solidFill>
              </a:rPr>
              <a:t> (flexion, torsion,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port </a:t>
            </a:r>
            <a:r>
              <a:rPr sz="2800" b="0" dirty="0">
                <a:solidFill>
                  <a:srgbClr val="FFFFFF"/>
                </a:solidFill>
              </a:rPr>
              <a:t>de charge</a:t>
            </a:r>
            <a:r>
              <a:rPr sz="2800" b="0" dirty="0" smtClean="0">
                <a:solidFill>
                  <a:srgbClr val="FFFFFF"/>
                </a:solidFill>
              </a:rPr>
              <a:t>).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Assure la </a:t>
            </a:r>
            <a:r>
              <a:rPr sz="2800" b="1" dirty="0">
                <a:solidFill>
                  <a:srgbClr val="FFFFFF"/>
                </a:solidFill>
              </a:rPr>
              <a:t>transmission des forces</a:t>
            </a:r>
            <a:r>
              <a:rPr sz="2800" b="0" dirty="0">
                <a:solidFill>
                  <a:srgbClr val="FFFFFF"/>
                </a:solidFill>
              </a:rPr>
              <a:t> haut/bas du corps.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966" y="4574262"/>
            <a:ext cx="5245832" cy="20482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Musculature stabilisatrice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144" y="1033445"/>
            <a:ext cx="7753854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>
                <a:solidFill>
                  <a:srgbClr val="FFFFFF"/>
                </a:solidFill>
              </a:rPr>
              <a:t>Paravertébraux</a:t>
            </a:r>
            <a:r>
              <a:rPr sz="2800" b="0" dirty="0">
                <a:solidFill>
                  <a:srgbClr val="FFFFFF"/>
                </a:solidFill>
              </a:rPr>
              <a:t> : longissimus, </a:t>
            </a:r>
            <a:r>
              <a:rPr sz="2800" b="0" dirty="0" err="1">
                <a:solidFill>
                  <a:srgbClr val="FFFFFF"/>
                </a:solidFill>
              </a:rPr>
              <a:t>ilio</a:t>
            </a:r>
            <a:r>
              <a:rPr sz="2800" b="0" dirty="0">
                <a:solidFill>
                  <a:srgbClr val="FFFFFF"/>
                </a:solidFill>
              </a:rPr>
              <a:t>-costal, multifidus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>
                <a:solidFill>
                  <a:srgbClr val="FFFFFF"/>
                </a:solidFill>
              </a:rPr>
              <a:t>Abdominaux</a:t>
            </a:r>
            <a:r>
              <a:rPr sz="2800" b="0" dirty="0">
                <a:solidFill>
                  <a:srgbClr val="FFFFFF"/>
                </a:solidFill>
              </a:rPr>
              <a:t> : transverse, </a:t>
            </a:r>
            <a:r>
              <a:rPr sz="2800" b="0" dirty="0" err="1">
                <a:solidFill>
                  <a:srgbClr val="FFFFFF"/>
                </a:solidFill>
              </a:rPr>
              <a:t>obliques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rôle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dans</a:t>
            </a:r>
            <a:r>
              <a:rPr sz="2800" b="0" dirty="0">
                <a:solidFill>
                  <a:srgbClr val="FFFFFF"/>
                </a:solidFill>
              </a:rPr>
              <a:t> la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pression</a:t>
            </a:r>
            <a:r>
              <a:rPr sz="2800" b="1" dirty="0" smtClean="0">
                <a:solidFill>
                  <a:srgbClr val="FFFFFF"/>
                </a:solidFill>
              </a:rPr>
              <a:t> </a:t>
            </a:r>
            <a:r>
              <a:rPr sz="2800" b="1" dirty="0">
                <a:solidFill>
                  <a:srgbClr val="FFFFFF"/>
                </a:solidFill>
              </a:rPr>
              <a:t>intra-</a:t>
            </a:r>
            <a:r>
              <a:rPr sz="2800" b="1" dirty="0" err="1">
                <a:solidFill>
                  <a:srgbClr val="FFFFFF"/>
                </a:solidFill>
              </a:rPr>
              <a:t>abdominale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Coordination = </a:t>
            </a:r>
            <a:r>
              <a:rPr sz="2800" b="1" dirty="0" err="1">
                <a:solidFill>
                  <a:srgbClr val="FFFFFF"/>
                </a:solidFill>
              </a:rPr>
              <a:t>stabilisation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lombaire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1" dirty="0">
                <a:solidFill>
                  <a:srgbClr val="FFFFFF"/>
                </a:solidFill>
              </a:rPr>
              <a:t>protection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du </a:t>
            </a:r>
            <a:r>
              <a:rPr sz="2800" b="1" dirty="0">
                <a:solidFill>
                  <a:srgbClr val="FFFFFF"/>
                </a:solidFill>
              </a:rPr>
              <a:t>rachis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447" y="3921383"/>
            <a:ext cx="5129033" cy="271026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6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Ceinture lombaire orthopédique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6046" y="1231852"/>
            <a:ext cx="7729232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Prolonge</a:t>
            </a:r>
            <a:r>
              <a:rPr sz="2800" b="0" dirty="0">
                <a:solidFill>
                  <a:srgbClr val="FFFFFF"/>
                </a:solidFill>
              </a:rPr>
              <a:t> la </a:t>
            </a:r>
            <a:r>
              <a:rPr sz="2800" b="0" dirty="0" err="1">
                <a:solidFill>
                  <a:srgbClr val="FFFFFF"/>
                </a:solidFill>
              </a:rPr>
              <a:t>ceinture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musculaire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naturelle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Assure un </a:t>
            </a:r>
            <a:r>
              <a:rPr sz="2800" b="1" dirty="0" err="1">
                <a:solidFill>
                  <a:srgbClr val="FFFFFF"/>
                </a:solidFill>
              </a:rPr>
              <a:t>soutien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mécanique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temporaire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0" dirty="0" err="1">
                <a:solidFill>
                  <a:srgbClr val="FFFFFF"/>
                </a:solidFill>
              </a:rPr>
              <a:t>une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correction </a:t>
            </a:r>
            <a:r>
              <a:rPr sz="2800" b="1" dirty="0" err="1">
                <a:solidFill>
                  <a:srgbClr val="FFFFFF"/>
                </a:solidFill>
              </a:rPr>
              <a:t>posturale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Indiquée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en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cas</a:t>
            </a:r>
            <a:r>
              <a:rPr sz="2800" b="0" dirty="0">
                <a:solidFill>
                  <a:srgbClr val="FFFFFF"/>
                </a:solidFill>
              </a:rPr>
              <a:t> de </a:t>
            </a:r>
            <a:r>
              <a:rPr sz="2800" b="1" dirty="0" err="1">
                <a:solidFill>
                  <a:srgbClr val="FFFFFF"/>
                </a:solidFill>
              </a:rPr>
              <a:t>lombalgies</a:t>
            </a:r>
            <a:r>
              <a:rPr sz="2800" b="0" dirty="0">
                <a:solidFill>
                  <a:srgbClr val="FFFFFF"/>
                </a:solidFill>
              </a:rPr>
              <a:t>, reprise </a:t>
            </a:r>
            <a:r>
              <a:rPr sz="2800" b="0" dirty="0" err="1">
                <a:solidFill>
                  <a:srgbClr val="FFFFFF"/>
                </a:solidFill>
              </a:rPr>
              <a:t>d’activité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ou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 smtClean="0">
                <a:solidFill>
                  <a:srgbClr val="FFFFFF"/>
                </a:solidFill>
              </a:rPr>
              <a:t>prévention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de </a:t>
            </a:r>
            <a:r>
              <a:rPr sz="2800" b="0" dirty="0" err="1">
                <a:solidFill>
                  <a:srgbClr val="FFFFFF"/>
                </a:solidFill>
              </a:rPr>
              <a:t>récidive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95" y="4811346"/>
            <a:ext cx="7504981" cy="165008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8853" y="305375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Équilibre rachidien global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2030" y="1533776"/>
            <a:ext cx="8476423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Le rachis </a:t>
            </a:r>
            <a:r>
              <a:rPr sz="2800" b="0" dirty="0" err="1">
                <a:solidFill>
                  <a:srgbClr val="FFFFFF"/>
                </a:solidFill>
              </a:rPr>
              <a:t>thoraco-lombaire</a:t>
            </a:r>
            <a:r>
              <a:rPr sz="2800" b="0" dirty="0">
                <a:solidFill>
                  <a:srgbClr val="FFFFFF"/>
                </a:solidFill>
              </a:rPr>
              <a:t> = </a:t>
            </a:r>
            <a:r>
              <a:rPr sz="2800" b="1" dirty="0" err="1">
                <a:solidFill>
                  <a:srgbClr val="FFFFFF"/>
                </a:solidFill>
              </a:rPr>
              <a:t>charnière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souple</a:t>
            </a:r>
            <a:r>
              <a:rPr sz="2800" b="1" dirty="0">
                <a:solidFill>
                  <a:srgbClr val="FFFFFF"/>
                </a:solidFill>
              </a:rPr>
              <a:t> et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solide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Sa </a:t>
            </a:r>
            <a:r>
              <a:rPr sz="2800" b="0" dirty="0" err="1">
                <a:solidFill>
                  <a:srgbClr val="FFFFFF"/>
                </a:solidFill>
              </a:rPr>
              <a:t>stabilité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dépend</a:t>
            </a:r>
            <a:r>
              <a:rPr sz="2800" b="0" dirty="0">
                <a:solidFill>
                  <a:srgbClr val="FFFFFF"/>
                </a:solidFill>
              </a:rPr>
              <a:t> des </a:t>
            </a:r>
            <a:r>
              <a:rPr sz="2800" b="1" dirty="0" err="1">
                <a:solidFill>
                  <a:srgbClr val="FFFFFF"/>
                </a:solidFill>
              </a:rPr>
              <a:t>courbures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>
                <a:solidFill>
                  <a:srgbClr val="FFFFFF"/>
                </a:solidFill>
              </a:rPr>
              <a:t>muscles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1" dirty="0">
                <a:solidFill>
                  <a:srgbClr val="FFFFFF"/>
                </a:solidFill>
              </a:rPr>
              <a:t>ligaments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Toute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altération</a:t>
            </a:r>
            <a:r>
              <a:rPr sz="2800" b="0" dirty="0">
                <a:solidFill>
                  <a:srgbClr val="FFFFFF"/>
                </a:solidFill>
              </a:rPr>
              <a:t> → </a:t>
            </a:r>
            <a:r>
              <a:rPr sz="2800" b="0" dirty="0" err="1">
                <a:solidFill>
                  <a:srgbClr val="FFFFFF"/>
                </a:solidFill>
              </a:rPr>
              <a:t>déséquilibre</a:t>
            </a:r>
            <a:r>
              <a:rPr sz="2800" b="0" dirty="0">
                <a:solidFill>
                  <a:srgbClr val="FFFFFF"/>
                </a:solidFill>
              </a:rPr>
              <a:t> de la </a:t>
            </a:r>
            <a:r>
              <a:rPr sz="2800" b="1" dirty="0" err="1">
                <a:solidFill>
                  <a:srgbClr val="FFFFFF"/>
                </a:solidFill>
              </a:rPr>
              <a:t>statique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de </a:t>
            </a:r>
            <a:r>
              <a:rPr sz="2800" b="0" dirty="0">
                <a:solidFill>
                  <a:srgbClr val="FFFFFF"/>
                </a:solidFill>
              </a:rPr>
              <a:t>la </a:t>
            </a:r>
            <a:r>
              <a:rPr sz="2800" b="1" dirty="0">
                <a:solidFill>
                  <a:srgbClr val="FFFFFF"/>
                </a:solidFill>
              </a:rPr>
              <a:t>respiration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633" y="348005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Synthèse</a:t>
            </a:r>
            <a:r>
              <a:rPr dirty="0"/>
              <a:t> – Importance </a:t>
            </a:r>
            <a:r>
              <a:rPr dirty="0" err="1"/>
              <a:t>clinique</a:t>
            </a:r>
            <a:r>
              <a:rPr dirty="0"/>
              <a:t> et </a:t>
            </a:r>
            <a:r>
              <a:rPr dirty="0" err="1"/>
              <a:t>orthétique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96815" y="1205973"/>
            <a:ext cx="7758662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Rachis </a:t>
            </a:r>
            <a:r>
              <a:rPr sz="2800" b="0" dirty="0" err="1">
                <a:solidFill>
                  <a:srgbClr val="FFFFFF"/>
                </a:solidFill>
              </a:rPr>
              <a:t>thoraco-lombaire</a:t>
            </a:r>
            <a:r>
              <a:rPr sz="2800" b="0" dirty="0">
                <a:solidFill>
                  <a:srgbClr val="FFFFFF"/>
                </a:solidFill>
              </a:rPr>
              <a:t> = </a:t>
            </a:r>
            <a:r>
              <a:rPr sz="2800" b="1" dirty="0" err="1">
                <a:solidFill>
                  <a:srgbClr val="FFFFFF"/>
                </a:solidFill>
              </a:rPr>
              <a:t>clé</a:t>
            </a:r>
            <a:r>
              <a:rPr sz="2800" b="1" dirty="0">
                <a:solidFill>
                  <a:srgbClr val="FFFFFF"/>
                </a:solidFill>
              </a:rPr>
              <a:t> de la </a:t>
            </a:r>
            <a:r>
              <a:rPr sz="2800" b="1" dirty="0" err="1">
                <a:solidFill>
                  <a:srgbClr val="FFFFFF"/>
                </a:solidFill>
              </a:rPr>
              <a:t>mobilité</a:t>
            </a:r>
            <a:r>
              <a:rPr sz="2800" b="1" dirty="0">
                <a:solidFill>
                  <a:srgbClr val="FFFFFF"/>
                </a:solidFill>
              </a:rPr>
              <a:t> et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de </a:t>
            </a:r>
            <a:r>
              <a:rPr sz="2800" b="1" dirty="0">
                <a:solidFill>
                  <a:srgbClr val="FFFFFF"/>
                </a:solidFill>
              </a:rPr>
              <a:t>la </a:t>
            </a:r>
            <a:r>
              <a:rPr sz="2800" b="1" dirty="0" err="1">
                <a:solidFill>
                  <a:srgbClr val="FFFFFF"/>
                </a:solidFill>
              </a:rPr>
              <a:t>stabilité</a:t>
            </a:r>
            <a:r>
              <a:rPr sz="2800" b="1" dirty="0">
                <a:solidFill>
                  <a:srgbClr val="FFFFFF"/>
                </a:solidFill>
              </a:rPr>
              <a:t> du </a:t>
            </a:r>
            <a:r>
              <a:rPr sz="2800" b="1" dirty="0" err="1">
                <a:solidFill>
                  <a:srgbClr val="FFFFFF"/>
                </a:solidFill>
              </a:rPr>
              <a:t>tronc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Compréhension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anatomique</a:t>
            </a:r>
            <a:r>
              <a:rPr sz="2800" b="0" dirty="0">
                <a:solidFill>
                  <a:srgbClr val="FFFFFF"/>
                </a:solidFill>
              </a:rPr>
              <a:t> → base du </a:t>
            </a:r>
            <a:r>
              <a:rPr sz="2800" b="1" dirty="0" err="1">
                <a:solidFill>
                  <a:srgbClr val="FFFFFF"/>
                </a:solidFill>
              </a:rPr>
              <a:t>choix</a:t>
            </a:r>
            <a:r>
              <a:rPr sz="2800" b="1" dirty="0">
                <a:solidFill>
                  <a:srgbClr val="FFFFFF"/>
                </a:solidFill>
              </a:rPr>
              <a:t> des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ceintures</a:t>
            </a:r>
            <a:r>
              <a:rPr sz="2800" b="1" dirty="0" smtClean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orthopédiques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lang="fr-FR" sz="280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🎯 </a:t>
            </a:r>
            <a:r>
              <a:rPr sz="2800" b="0" dirty="0" err="1">
                <a:solidFill>
                  <a:srgbClr val="FFFFFF"/>
                </a:solidFill>
              </a:rPr>
              <a:t>Objectif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0" dirty="0" err="1">
                <a:solidFill>
                  <a:srgbClr val="FFFFFF"/>
                </a:solidFill>
              </a:rPr>
              <a:t>préserver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l’</a:t>
            </a:r>
            <a:r>
              <a:rPr sz="2800" b="1" dirty="0" err="1">
                <a:solidFill>
                  <a:srgbClr val="FFFFFF"/>
                </a:solidFill>
              </a:rPr>
              <a:t>équilibre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biomécanique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0" dirty="0" smtClean="0">
                <a:solidFill>
                  <a:srgbClr val="FFFFFF"/>
                </a:solidFill>
              </a:rPr>
              <a:t>l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a </a:t>
            </a:r>
            <a:r>
              <a:rPr sz="2800" b="1" dirty="0" err="1">
                <a:solidFill>
                  <a:srgbClr val="FFFFFF"/>
                </a:solidFill>
              </a:rPr>
              <a:t>fonction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respiratoire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Structure générale du rachis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4671" y="1085203"/>
            <a:ext cx="8678338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Formé</a:t>
            </a:r>
            <a:r>
              <a:rPr sz="2800" b="0" dirty="0">
                <a:solidFill>
                  <a:srgbClr val="FFFFFF"/>
                </a:solidFill>
              </a:rPr>
              <a:t> de </a:t>
            </a:r>
            <a:r>
              <a:rPr sz="2800" b="1" dirty="0">
                <a:solidFill>
                  <a:srgbClr val="FFFFFF"/>
                </a:solidFill>
              </a:rPr>
              <a:t>26 </a:t>
            </a:r>
            <a:r>
              <a:rPr sz="2800" b="1" dirty="0" err="1">
                <a:solidFill>
                  <a:srgbClr val="FFFFFF"/>
                </a:solidFill>
              </a:rPr>
              <a:t>pièces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osseuses</a:t>
            </a:r>
            <a:r>
              <a:rPr sz="2800" b="0" dirty="0">
                <a:solidFill>
                  <a:srgbClr val="FFFFFF"/>
                </a:solidFill>
              </a:rPr>
              <a:t> : 24 </a:t>
            </a:r>
            <a:r>
              <a:rPr sz="2800" b="0" dirty="0" err="1">
                <a:solidFill>
                  <a:srgbClr val="FFFFFF"/>
                </a:solidFill>
              </a:rPr>
              <a:t>vertèbres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+ </a:t>
            </a:r>
            <a:r>
              <a:rPr sz="2800" b="0" dirty="0">
                <a:solidFill>
                  <a:srgbClr val="FFFFFF"/>
                </a:solidFill>
              </a:rPr>
              <a:t>sacrum + coccyx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Rôle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1" dirty="0">
                <a:solidFill>
                  <a:srgbClr val="FFFFFF"/>
                </a:solidFill>
              </a:rPr>
              <a:t>support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 err="1">
                <a:solidFill>
                  <a:srgbClr val="FFFFFF"/>
                </a:solidFill>
              </a:rPr>
              <a:t>mobilité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>
                <a:solidFill>
                  <a:srgbClr val="FFFFFF"/>
                </a:solidFill>
              </a:rPr>
              <a:t>transmission des charges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Organisation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segmentaire</a:t>
            </a:r>
            <a:r>
              <a:rPr sz="2800" b="0" dirty="0">
                <a:solidFill>
                  <a:srgbClr val="FFFFFF"/>
                </a:solidFill>
              </a:rPr>
              <a:t> : cervical, </a:t>
            </a:r>
            <a:r>
              <a:rPr sz="2800" b="0" dirty="0" err="1">
                <a:solidFill>
                  <a:srgbClr val="FFFFFF"/>
                </a:solidFill>
              </a:rPr>
              <a:t>thoracique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lombaire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sacré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coccygien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48" y="4074849"/>
            <a:ext cx="2761491" cy="25984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Composition vertébrale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9562" y="1007565"/>
            <a:ext cx="8192948" cy="4678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>
                <a:solidFill>
                  <a:srgbClr val="FFFFFF"/>
                </a:solidFill>
              </a:rPr>
              <a:t>7 </a:t>
            </a:r>
            <a:r>
              <a:rPr sz="2800" b="1" dirty="0" err="1">
                <a:solidFill>
                  <a:srgbClr val="FFFFFF"/>
                </a:solidFill>
              </a:rPr>
              <a:t>cervicales</a:t>
            </a:r>
            <a:r>
              <a:rPr sz="2800" b="1" dirty="0">
                <a:solidFill>
                  <a:srgbClr val="FFFFFF"/>
                </a:solidFill>
              </a:rPr>
              <a:t> (C1–C7)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0" dirty="0" err="1">
                <a:solidFill>
                  <a:srgbClr val="FFFFFF"/>
                </a:solidFill>
              </a:rPr>
              <a:t>légères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très</a:t>
            </a:r>
            <a:r>
              <a:rPr sz="2800" b="0" dirty="0">
                <a:solidFill>
                  <a:srgbClr val="FFFFFF"/>
                </a:solidFill>
              </a:rPr>
              <a:t> mobiles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>
                <a:solidFill>
                  <a:srgbClr val="FFFFFF"/>
                </a:solidFill>
              </a:rPr>
              <a:t>12 </a:t>
            </a:r>
            <a:r>
              <a:rPr sz="2800" b="1" dirty="0" err="1">
                <a:solidFill>
                  <a:srgbClr val="FFFFFF"/>
                </a:solidFill>
              </a:rPr>
              <a:t>thoraciques</a:t>
            </a:r>
            <a:r>
              <a:rPr sz="2800" b="1" dirty="0">
                <a:solidFill>
                  <a:srgbClr val="FFFFFF"/>
                </a:solidFill>
              </a:rPr>
              <a:t> (T1–T12)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0" dirty="0" err="1">
                <a:solidFill>
                  <a:srgbClr val="FFFFFF"/>
                </a:solidFill>
              </a:rPr>
              <a:t>s’articulent</a:t>
            </a:r>
            <a:r>
              <a:rPr sz="2800" b="0" dirty="0">
                <a:solidFill>
                  <a:srgbClr val="FFFFFF"/>
                </a:solidFill>
              </a:rPr>
              <a:t> avec les </a:t>
            </a:r>
            <a:r>
              <a:rPr sz="2800" b="0" dirty="0" err="1">
                <a:solidFill>
                  <a:srgbClr val="FFFFFF"/>
                </a:solidFill>
              </a:rPr>
              <a:t>côtes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cage </a:t>
            </a:r>
            <a:r>
              <a:rPr sz="2800" b="0" dirty="0" err="1">
                <a:solidFill>
                  <a:srgbClr val="FFFFFF"/>
                </a:solidFill>
              </a:rPr>
              <a:t>thoracique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rigide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>
                <a:solidFill>
                  <a:srgbClr val="FFFFFF"/>
                </a:solidFill>
              </a:rPr>
              <a:t>5 </a:t>
            </a:r>
            <a:r>
              <a:rPr sz="2800" b="1" dirty="0" err="1">
                <a:solidFill>
                  <a:srgbClr val="FFFFFF"/>
                </a:solidFill>
              </a:rPr>
              <a:t>lombaires</a:t>
            </a:r>
            <a:r>
              <a:rPr sz="2800" b="1" dirty="0">
                <a:solidFill>
                  <a:srgbClr val="FFFFFF"/>
                </a:solidFill>
              </a:rPr>
              <a:t> (L1–L5)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0" dirty="0" err="1">
                <a:solidFill>
                  <a:srgbClr val="FFFFFF"/>
                </a:solidFill>
              </a:rPr>
              <a:t>massives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supportent</a:t>
            </a:r>
            <a:r>
              <a:rPr sz="2800" b="0" dirty="0">
                <a:solidFill>
                  <a:srgbClr val="FFFFFF"/>
                </a:solidFill>
              </a:rPr>
              <a:t> le </a:t>
            </a:r>
            <a:r>
              <a:rPr sz="2800" b="0" dirty="0" err="1">
                <a:solidFill>
                  <a:srgbClr val="FFFFFF"/>
                </a:solidFill>
              </a:rPr>
              <a:t>poids</a:t>
            </a:r>
            <a:r>
              <a:rPr sz="2800" b="0" dirty="0">
                <a:solidFill>
                  <a:srgbClr val="FFFFFF"/>
                </a:solidFill>
              </a:rPr>
              <a:t> du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 smtClean="0">
                <a:solidFill>
                  <a:srgbClr val="FFFFFF"/>
                </a:solidFill>
              </a:rPr>
              <a:t>tronc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Sacrum et coccyx : segments fixes,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 smtClean="0">
                <a:solidFill>
                  <a:srgbClr val="FFFFFF"/>
                </a:solidFill>
              </a:rPr>
              <a:t>stabilité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pelvienne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03" y="4019910"/>
            <a:ext cx="3416673" cy="26624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Structure d’une vertèbre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8792" y="1076577"/>
            <a:ext cx="8624477" cy="38164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Composants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1" dirty="0">
                <a:solidFill>
                  <a:srgbClr val="FFFFFF"/>
                </a:solidFill>
              </a:rPr>
              <a:t>corps </a:t>
            </a:r>
            <a:r>
              <a:rPr sz="2800" b="1" dirty="0" err="1">
                <a:solidFill>
                  <a:srgbClr val="FFFFFF"/>
                </a:solidFill>
              </a:rPr>
              <a:t>vertébral</a:t>
            </a:r>
            <a:r>
              <a:rPr sz="2800" b="0" dirty="0">
                <a:solidFill>
                  <a:srgbClr val="FFFFFF"/>
                </a:solidFill>
              </a:rPr>
              <a:t> (</a:t>
            </a:r>
            <a:r>
              <a:rPr sz="2800" b="0" dirty="0" err="1">
                <a:solidFill>
                  <a:srgbClr val="FFFFFF"/>
                </a:solidFill>
              </a:rPr>
              <a:t>porteur</a:t>
            </a:r>
            <a:r>
              <a:rPr sz="2800" b="0" dirty="0">
                <a:solidFill>
                  <a:srgbClr val="FFFFFF"/>
                </a:solidFill>
              </a:rPr>
              <a:t>), </a:t>
            </a:r>
            <a:r>
              <a:rPr sz="2800" b="1" dirty="0">
                <a:solidFill>
                  <a:srgbClr val="FFFFFF"/>
                </a:solidFill>
              </a:rPr>
              <a:t>arc neural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(</a:t>
            </a:r>
            <a:r>
              <a:rPr sz="2800" b="0" dirty="0" err="1">
                <a:solidFill>
                  <a:srgbClr val="FFFFFF"/>
                </a:solidFill>
              </a:rPr>
              <a:t>protecteur</a:t>
            </a:r>
            <a:r>
              <a:rPr sz="2800" b="0" dirty="0" smtClean="0">
                <a:solidFill>
                  <a:srgbClr val="FFFFFF"/>
                </a:solidFill>
              </a:rPr>
              <a:t>).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Processus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articulaires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épineux</a:t>
            </a:r>
            <a:r>
              <a:rPr sz="2800" b="0" dirty="0">
                <a:solidFill>
                  <a:srgbClr val="FFFFFF"/>
                </a:solidFill>
              </a:rPr>
              <a:t> et transverses = </a:t>
            </a:r>
            <a:r>
              <a:rPr sz="2800" b="1" dirty="0">
                <a:solidFill>
                  <a:srgbClr val="FFFFFF"/>
                </a:solidFill>
              </a:rPr>
              <a:t>leviers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musculaires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Vertèbres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unies</a:t>
            </a:r>
            <a:r>
              <a:rPr sz="2800" b="0" dirty="0">
                <a:solidFill>
                  <a:srgbClr val="FFFFFF"/>
                </a:solidFill>
              </a:rPr>
              <a:t> par : </a:t>
            </a:r>
            <a:r>
              <a:rPr sz="2800" b="1" dirty="0" err="1">
                <a:solidFill>
                  <a:srgbClr val="FFFFFF"/>
                </a:solidFill>
              </a:rPr>
              <a:t>disques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intervertébraux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>
                <a:solidFill>
                  <a:srgbClr val="FFFFFF"/>
                </a:solidFill>
              </a:rPr>
              <a:t>ligaments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muscles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107" y="4520242"/>
            <a:ext cx="2683266" cy="20875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6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Unités fonctionnelles rachidiennes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407" y="1016192"/>
            <a:ext cx="8146461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Disques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intervertébraux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1" dirty="0" err="1">
                <a:solidFill>
                  <a:srgbClr val="FFFFFF"/>
                </a:solidFill>
              </a:rPr>
              <a:t>amortisseurs</a:t>
            </a:r>
            <a:r>
              <a:rPr sz="2800" b="1" dirty="0">
                <a:solidFill>
                  <a:srgbClr val="FFFFFF"/>
                </a:solidFill>
              </a:rPr>
              <a:t> et </a:t>
            </a:r>
            <a:r>
              <a:rPr sz="2800" b="1" dirty="0" err="1">
                <a:solidFill>
                  <a:srgbClr val="FFFFFF"/>
                </a:solidFill>
              </a:rPr>
              <a:t>charnières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Ligaments </a:t>
            </a:r>
            <a:r>
              <a:rPr sz="2800" b="0" dirty="0" err="1">
                <a:solidFill>
                  <a:srgbClr val="FFFFFF"/>
                </a:solidFill>
              </a:rPr>
              <a:t>longitudinaux</a:t>
            </a:r>
            <a:r>
              <a:rPr sz="2800" b="0" dirty="0">
                <a:solidFill>
                  <a:srgbClr val="FFFFFF"/>
                </a:solidFill>
              </a:rPr>
              <a:t> : </a:t>
            </a:r>
            <a:r>
              <a:rPr sz="2800" b="1" dirty="0" err="1">
                <a:solidFill>
                  <a:srgbClr val="FFFFFF"/>
                </a:solidFill>
              </a:rPr>
              <a:t>stabilité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antérieure</a:t>
            </a:r>
            <a:r>
              <a:rPr sz="2800" b="1" dirty="0">
                <a:solidFill>
                  <a:srgbClr val="FFFFFF"/>
                </a:solidFill>
              </a:rPr>
              <a:t> et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postérieure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Complexe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musculo-ligamentaire</a:t>
            </a:r>
            <a:r>
              <a:rPr sz="2800" b="0" dirty="0">
                <a:solidFill>
                  <a:srgbClr val="FFFFFF"/>
                </a:solidFill>
              </a:rPr>
              <a:t> : assure la </a:t>
            </a:r>
            <a:r>
              <a:rPr sz="2800" b="1" dirty="0" err="1">
                <a:solidFill>
                  <a:srgbClr val="FFFFFF"/>
                </a:solidFill>
              </a:rPr>
              <a:t>statique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la </a:t>
            </a:r>
            <a:r>
              <a:rPr sz="2800" b="1" dirty="0" err="1">
                <a:solidFill>
                  <a:srgbClr val="FFFFFF"/>
                </a:solidFill>
              </a:rPr>
              <a:t>dynamique</a:t>
            </a:r>
            <a:r>
              <a:rPr sz="2800" b="0" dirty="0">
                <a:solidFill>
                  <a:srgbClr val="FFFFFF"/>
                </a:solidFill>
              </a:rPr>
              <a:t> du </a:t>
            </a:r>
            <a:r>
              <a:rPr sz="2800" b="0" dirty="0" err="1">
                <a:solidFill>
                  <a:srgbClr val="FFFFFF"/>
                </a:solidFill>
              </a:rPr>
              <a:t>tronc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637" y="4246719"/>
            <a:ext cx="3035330" cy="23480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Courbures physiologiques du rachis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40" y="1057314"/>
            <a:ext cx="9016892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>
                <a:solidFill>
                  <a:srgbClr val="FFFFFF"/>
                </a:solidFill>
              </a:rPr>
              <a:t>Lordose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cervicale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 err="1">
                <a:solidFill>
                  <a:srgbClr val="FFFFFF"/>
                </a:solidFill>
              </a:rPr>
              <a:t>cyphose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thoracique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1" dirty="0" err="1">
                <a:solidFill>
                  <a:srgbClr val="FFFFFF"/>
                </a:solidFill>
              </a:rPr>
              <a:t>lordose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lombaire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cyphose</a:t>
            </a:r>
            <a:r>
              <a:rPr sz="2800" b="1" dirty="0" smtClean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sacrée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Alternance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concavité</a:t>
            </a:r>
            <a:r>
              <a:rPr sz="2800" b="0" dirty="0">
                <a:solidFill>
                  <a:srgbClr val="FFFFFF"/>
                </a:solidFill>
              </a:rPr>
              <a:t>/</a:t>
            </a:r>
            <a:r>
              <a:rPr sz="2800" b="0" dirty="0" err="1">
                <a:solidFill>
                  <a:srgbClr val="FFFFFF"/>
                </a:solidFill>
              </a:rPr>
              <a:t>convexité</a:t>
            </a:r>
            <a:r>
              <a:rPr sz="2800" b="0" dirty="0">
                <a:solidFill>
                  <a:srgbClr val="FFFFFF"/>
                </a:solidFill>
              </a:rPr>
              <a:t> → </a:t>
            </a:r>
            <a:r>
              <a:rPr sz="2800" b="1" dirty="0" err="1">
                <a:solidFill>
                  <a:srgbClr val="FFFFFF"/>
                </a:solidFill>
              </a:rPr>
              <a:t>équilibre</a:t>
            </a:r>
            <a:r>
              <a:rPr sz="2800" b="1" dirty="0">
                <a:solidFill>
                  <a:srgbClr val="FFFFFF"/>
                </a:solidFill>
              </a:rPr>
              <a:t> des </a:t>
            </a:r>
            <a:r>
              <a:rPr sz="2800" b="1" dirty="0" err="1">
                <a:solidFill>
                  <a:srgbClr val="FFFFFF"/>
                </a:solidFill>
              </a:rPr>
              <a:t>contraintes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Agissent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comme</a:t>
            </a:r>
            <a:r>
              <a:rPr sz="2800" b="0" dirty="0">
                <a:solidFill>
                  <a:srgbClr val="FFFFFF"/>
                </a:solidFill>
              </a:rPr>
              <a:t> un </a:t>
            </a:r>
            <a:r>
              <a:rPr sz="2800" b="1" dirty="0" err="1">
                <a:solidFill>
                  <a:srgbClr val="FFFFFF"/>
                </a:solidFill>
              </a:rPr>
              <a:t>système</a:t>
            </a:r>
            <a:r>
              <a:rPr sz="2800" b="1" dirty="0">
                <a:solidFill>
                  <a:srgbClr val="FFFFFF"/>
                </a:solidFill>
              </a:rPr>
              <a:t> de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ressorts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absorbant</a:t>
            </a:r>
            <a:r>
              <a:rPr sz="2800" b="0" dirty="0">
                <a:solidFill>
                  <a:srgbClr val="FFFFFF"/>
                </a:solidFill>
              </a:rPr>
              <a:t> les </a:t>
            </a:r>
            <a:r>
              <a:rPr sz="2800" b="0" dirty="0" err="1">
                <a:solidFill>
                  <a:srgbClr val="FFFFFF"/>
                </a:solidFill>
              </a:rPr>
              <a:t>chocs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081" y="3613211"/>
            <a:ext cx="3874964" cy="298220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Rôle des courbures rachidiennes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9177" y="1162841"/>
            <a:ext cx="8731878" cy="38164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Garantissent</a:t>
            </a:r>
            <a:r>
              <a:rPr sz="2800" b="0" dirty="0">
                <a:solidFill>
                  <a:srgbClr val="FFFFFF"/>
                </a:solidFill>
              </a:rPr>
              <a:t> la </a:t>
            </a:r>
            <a:r>
              <a:rPr sz="2800" b="1" dirty="0" err="1">
                <a:solidFill>
                  <a:srgbClr val="FFFFFF"/>
                </a:solidFill>
              </a:rPr>
              <a:t>souplesse</a:t>
            </a:r>
            <a:r>
              <a:rPr sz="2800" b="0" dirty="0">
                <a:solidFill>
                  <a:srgbClr val="FFFFFF"/>
                </a:solidFill>
              </a:rPr>
              <a:t>, la </a:t>
            </a:r>
            <a:r>
              <a:rPr sz="2800" b="1" dirty="0" err="1">
                <a:solidFill>
                  <a:srgbClr val="FFFFFF"/>
                </a:solidFill>
              </a:rPr>
              <a:t>stabilité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posturale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 smtClean="0">
                <a:solidFill>
                  <a:srgbClr val="FFFFFF"/>
                </a:solidFill>
              </a:rPr>
              <a:t>l’</a:t>
            </a:r>
            <a:r>
              <a:rPr sz="2800" b="1" dirty="0" err="1" smtClean="0">
                <a:solidFill>
                  <a:srgbClr val="FFFFFF"/>
                </a:solidFill>
              </a:rPr>
              <a:t>économie</a:t>
            </a:r>
            <a:r>
              <a:rPr sz="2800" b="1" dirty="0" smtClean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musculaire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Toute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altération</a:t>
            </a:r>
            <a:r>
              <a:rPr sz="2800" b="0" dirty="0">
                <a:solidFill>
                  <a:srgbClr val="FFFFFF"/>
                </a:solidFill>
              </a:rPr>
              <a:t> (</a:t>
            </a:r>
            <a:r>
              <a:rPr sz="2800" b="0" dirty="0" err="1">
                <a:solidFill>
                  <a:srgbClr val="FFFFFF"/>
                </a:solidFill>
              </a:rPr>
              <a:t>hyperlordose</a:t>
            </a:r>
            <a:r>
              <a:rPr sz="2800" b="0" dirty="0">
                <a:solidFill>
                  <a:srgbClr val="FFFFFF"/>
                </a:solidFill>
              </a:rPr>
              <a:t>, </a:t>
            </a:r>
            <a:r>
              <a:rPr sz="2800" b="0" dirty="0" err="1">
                <a:solidFill>
                  <a:srgbClr val="FFFFFF"/>
                </a:solidFill>
              </a:rPr>
              <a:t>scoliose</a:t>
            </a:r>
            <a:r>
              <a:rPr sz="2800" b="0" dirty="0">
                <a:solidFill>
                  <a:srgbClr val="FFFFFF"/>
                </a:solidFill>
              </a:rPr>
              <a:t>...) → </a:t>
            </a:r>
            <a:r>
              <a:rPr sz="2800" b="1" dirty="0" err="1">
                <a:solidFill>
                  <a:srgbClr val="FFFFFF"/>
                </a:solidFill>
              </a:rPr>
              <a:t>déséquilibre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et </a:t>
            </a:r>
            <a:r>
              <a:rPr sz="2800" b="1" dirty="0" err="1">
                <a:solidFill>
                  <a:srgbClr val="FFFFFF"/>
                </a:solidFill>
              </a:rPr>
              <a:t>douleurs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Lien direct avec la </a:t>
            </a:r>
            <a:r>
              <a:rPr sz="2800" b="1" dirty="0" err="1">
                <a:solidFill>
                  <a:srgbClr val="FFFFFF"/>
                </a:solidFill>
              </a:rPr>
              <a:t>fonction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endParaRPr lang="fr-FR" sz="2800" b="1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respiratoire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et </a:t>
            </a:r>
            <a:r>
              <a:rPr sz="2800" b="1" dirty="0">
                <a:solidFill>
                  <a:srgbClr val="FFFFFF"/>
                </a:solidFill>
              </a:rPr>
              <a:t>digestive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575" y="3450565"/>
            <a:ext cx="2755626" cy="31955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Fonctions principales du rachis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0166" y="1093829"/>
            <a:ext cx="8232831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Soutien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: </a:t>
            </a:r>
            <a:r>
              <a:rPr sz="2800" b="0" dirty="0" err="1">
                <a:solidFill>
                  <a:srgbClr val="FFFFFF"/>
                </a:solidFill>
              </a:rPr>
              <a:t>maintien</a:t>
            </a:r>
            <a:r>
              <a:rPr sz="2800" b="0" dirty="0">
                <a:solidFill>
                  <a:srgbClr val="FFFFFF"/>
                </a:solidFill>
              </a:rPr>
              <a:t> du </a:t>
            </a:r>
            <a:r>
              <a:rPr sz="2800" b="0" dirty="0" err="1">
                <a:solidFill>
                  <a:srgbClr val="FFFFFF"/>
                </a:solidFill>
              </a:rPr>
              <a:t>tronc</a:t>
            </a:r>
            <a:r>
              <a:rPr sz="2800" b="0" dirty="0">
                <a:solidFill>
                  <a:srgbClr val="FFFFFF"/>
                </a:solidFill>
              </a:rPr>
              <a:t> et de la tête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Transmission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: </a:t>
            </a:r>
            <a:r>
              <a:rPr sz="2800" b="0" dirty="0" err="1">
                <a:solidFill>
                  <a:srgbClr val="FFFFFF"/>
                </a:solidFill>
              </a:rPr>
              <a:t>poids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vers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bassin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0" dirty="0" err="1">
                <a:solidFill>
                  <a:srgbClr val="FFFFFF"/>
                </a:solidFill>
              </a:rPr>
              <a:t>membres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 smtClean="0">
                <a:solidFill>
                  <a:srgbClr val="FFFFFF"/>
                </a:solidFill>
              </a:rPr>
              <a:t>inférieurs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Protection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: </a:t>
            </a:r>
            <a:r>
              <a:rPr sz="2800" b="0" dirty="0" err="1">
                <a:solidFill>
                  <a:srgbClr val="FFFFFF"/>
                </a:solidFill>
              </a:rPr>
              <a:t>moelle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épinière</a:t>
            </a:r>
            <a:r>
              <a:rPr sz="2800" b="0" dirty="0">
                <a:solidFill>
                  <a:srgbClr val="FFFFFF"/>
                </a:solidFill>
              </a:rPr>
              <a:t> et </a:t>
            </a:r>
            <a:r>
              <a:rPr sz="2800" b="0" dirty="0" err="1">
                <a:solidFill>
                  <a:srgbClr val="FFFFFF"/>
                </a:solidFill>
              </a:rPr>
              <a:t>racines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nerveuses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err="1" smtClean="0">
                <a:solidFill>
                  <a:srgbClr val="FFFFFF"/>
                </a:solidFill>
              </a:rPr>
              <a:t>Mobilité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: flexion, extension, rotation, </a:t>
            </a:r>
            <a:r>
              <a:rPr sz="2800" b="0" dirty="0" err="1">
                <a:solidFill>
                  <a:srgbClr val="FFFFFF"/>
                </a:solidFill>
              </a:rPr>
              <a:t>inclinaison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1" dirty="0" smtClean="0">
                <a:solidFill>
                  <a:srgbClr val="FFFFFF"/>
                </a:solidFill>
              </a:rPr>
              <a:t>Respiration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: participation à la </a:t>
            </a:r>
            <a:r>
              <a:rPr sz="2800" b="0" dirty="0" err="1">
                <a:solidFill>
                  <a:srgbClr val="FFFFFF"/>
                </a:solidFill>
              </a:rPr>
              <a:t>mécanique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thoracique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Jonction thoraco-lombaire (T12–L1)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0551" y="1067950"/>
            <a:ext cx="7657096" cy="38164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>
                <a:solidFill>
                  <a:srgbClr val="FFFFFF"/>
                </a:solidFill>
              </a:rPr>
              <a:t>Zone de </a:t>
            </a:r>
            <a:r>
              <a:rPr sz="2800" b="1" dirty="0">
                <a:solidFill>
                  <a:srgbClr val="FFFFFF"/>
                </a:solidFill>
              </a:rPr>
              <a:t>transition </a:t>
            </a:r>
            <a:r>
              <a:rPr sz="2800" b="1" dirty="0" err="1">
                <a:solidFill>
                  <a:srgbClr val="FFFFFF"/>
                </a:solidFill>
              </a:rPr>
              <a:t>biomécanique</a:t>
            </a:r>
            <a:r>
              <a:rPr sz="2800" b="0" dirty="0">
                <a:solidFill>
                  <a:srgbClr val="FFFFFF"/>
                </a:solidFill>
              </a:rPr>
              <a:t> entre </a:t>
            </a:r>
            <a:r>
              <a:rPr sz="2800" b="0" dirty="0" err="1">
                <a:solidFill>
                  <a:srgbClr val="FFFFFF"/>
                </a:solidFill>
              </a:rPr>
              <a:t>rigidité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 smtClean="0">
                <a:solidFill>
                  <a:srgbClr val="FFFFFF"/>
                </a:solidFill>
              </a:rPr>
              <a:t>thoracique</a:t>
            </a:r>
            <a:r>
              <a:rPr sz="2800" b="0" dirty="0" smtClean="0">
                <a:solidFill>
                  <a:srgbClr val="FFFFFF"/>
                </a:solidFill>
              </a:rPr>
              <a:t> </a:t>
            </a:r>
            <a:r>
              <a:rPr sz="2800" b="0" dirty="0">
                <a:solidFill>
                  <a:srgbClr val="FFFFFF"/>
                </a:solidFill>
              </a:rPr>
              <a:t>et </a:t>
            </a:r>
            <a:r>
              <a:rPr sz="2800" b="0" dirty="0" err="1">
                <a:solidFill>
                  <a:srgbClr val="FFFFFF"/>
                </a:solidFill>
              </a:rPr>
              <a:t>mobilité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lombaire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Soumise</a:t>
            </a:r>
            <a:r>
              <a:rPr sz="2800" b="0" dirty="0">
                <a:solidFill>
                  <a:srgbClr val="FFFFFF"/>
                </a:solidFill>
              </a:rPr>
              <a:t> à des </a:t>
            </a:r>
            <a:r>
              <a:rPr sz="2800" b="1" dirty="0" err="1">
                <a:solidFill>
                  <a:srgbClr val="FFFFFF"/>
                </a:solidFill>
              </a:rPr>
              <a:t>contraintes</a:t>
            </a:r>
            <a:r>
              <a:rPr sz="2800" b="1" dirty="0">
                <a:solidFill>
                  <a:srgbClr val="FFFFFF"/>
                </a:solidFill>
              </a:rPr>
              <a:t> </a:t>
            </a:r>
            <a:r>
              <a:rPr sz="2800" b="1" dirty="0" err="1">
                <a:solidFill>
                  <a:srgbClr val="FFFFFF"/>
                </a:solidFill>
              </a:rPr>
              <a:t>élevées</a:t>
            </a:r>
            <a:r>
              <a:rPr sz="2800" b="0" dirty="0">
                <a:solidFill>
                  <a:srgbClr val="FFFFFF"/>
                </a:solidFill>
              </a:rPr>
              <a:t> → site </a:t>
            </a:r>
            <a:r>
              <a:rPr sz="2800" b="0" dirty="0" err="1">
                <a:solidFill>
                  <a:srgbClr val="FFFFFF"/>
                </a:solidFill>
              </a:rPr>
              <a:t>fréquent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de </a:t>
            </a:r>
            <a:r>
              <a:rPr sz="2800" b="1" dirty="0">
                <a:solidFill>
                  <a:srgbClr val="FFFFFF"/>
                </a:solidFill>
              </a:rPr>
              <a:t>fractures et </a:t>
            </a:r>
            <a:r>
              <a:rPr sz="2800" b="1" dirty="0" err="1">
                <a:solidFill>
                  <a:srgbClr val="FFFFFF"/>
                </a:solidFill>
              </a:rPr>
              <a:t>lombalgies</a:t>
            </a:r>
            <a:r>
              <a:rPr sz="2800" b="0" dirty="0" smtClean="0">
                <a:solidFill>
                  <a:srgbClr val="FFFFFF"/>
                </a:solidFill>
              </a:rPr>
              <a:t>.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endParaRPr sz="2800" b="0" dirty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err="1">
                <a:solidFill>
                  <a:srgbClr val="FFFFFF"/>
                </a:solidFill>
              </a:rPr>
              <a:t>Région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clé</a:t>
            </a:r>
            <a:r>
              <a:rPr sz="2800" b="0" dirty="0">
                <a:solidFill>
                  <a:srgbClr val="FFFFFF"/>
                </a:solidFill>
              </a:rPr>
              <a:t> pour </a:t>
            </a:r>
            <a:r>
              <a:rPr sz="2800" b="0" dirty="0" err="1">
                <a:solidFill>
                  <a:srgbClr val="FFFFFF"/>
                </a:solidFill>
              </a:rPr>
              <a:t>l’équilibre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endParaRPr lang="fr-FR" sz="2800" b="0" dirty="0" smtClean="0">
              <a:solidFill>
                <a:srgbClr val="FFFFFF"/>
              </a:solidFill>
            </a:endParaRPr>
          </a:p>
          <a:p>
            <a:pPr>
              <a:defRPr sz="2200">
                <a:solidFill>
                  <a:srgbClr val="FFFFFF"/>
                </a:solidFill>
              </a:defRPr>
            </a:pPr>
            <a:r>
              <a:rPr sz="2800" b="0" dirty="0" smtClean="0">
                <a:solidFill>
                  <a:srgbClr val="FFFFFF"/>
                </a:solidFill>
              </a:rPr>
              <a:t>et </a:t>
            </a:r>
            <a:r>
              <a:rPr sz="2800" b="0" dirty="0">
                <a:solidFill>
                  <a:srgbClr val="FFFFFF"/>
                </a:solidFill>
              </a:rPr>
              <a:t>la </a:t>
            </a:r>
            <a:r>
              <a:rPr sz="2800" b="0" dirty="0" err="1">
                <a:solidFill>
                  <a:srgbClr val="FFFFFF"/>
                </a:solidFill>
              </a:rPr>
              <a:t>stabilité</a:t>
            </a:r>
            <a:r>
              <a:rPr sz="2800" b="0" dirty="0">
                <a:solidFill>
                  <a:srgbClr val="FFFFFF"/>
                </a:solidFill>
              </a:rPr>
              <a:t> </a:t>
            </a:r>
            <a:r>
              <a:rPr sz="2800" b="0" dirty="0" err="1">
                <a:solidFill>
                  <a:srgbClr val="FFFFFF"/>
                </a:solidFill>
              </a:rPr>
              <a:t>posturale</a:t>
            </a:r>
            <a:r>
              <a:rPr sz="2800" b="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682" y="3296175"/>
            <a:ext cx="3879998" cy="31764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590</Words>
  <Application>Microsoft Office PowerPoint</Application>
  <PresentationFormat>Affichage à l'écran (4:3)</PresentationFormat>
  <Paragraphs>150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cp:keywords/>
  <dc:description>generated using python-pptx</dc:description>
  <cp:lastModifiedBy>pharmacie</cp:lastModifiedBy>
  <cp:revision>4</cp:revision>
  <dcterms:created xsi:type="dcterms:W3CDTF">2013-01-27T09:14:16Z</dcterms:created>
  <dcterms:modified xsi:type="dcterms:W3CDTF">2025-11-04T12:50:27Z</dcterms:modified>
  <cp:category/>
</cp:coreProperties>
</file>