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41" y="266330"/>
            <a:ext cx="797769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Orthèses</a:t>
            </a:r>
            <a:r>
              <a:rPr dirty="0"/>
              <a:t>, </a:t>
            </a:r>
            <a:r>
              <a:rPr dirty="0" err="1"/>
              <a:t>critères</a:t>
            </a:r>
            <a:r>
              <a:rPr dirty="0"/>
              <a:t> de </a:t>
            </a:r>
            <a:r>
              <a:rPr dirty="0" err="1"/>
              <a:t>choix</a:t>
            </a:r>
            <a:r>
              <a:rPr dirty="0"/>
              <a:t> et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	</a:t>
            </a:r>
            <a:r>
              <a:rPr dirty="0" err="1" smtClean="0"/>
              <a:t>prise</a:t>
            </a:r>
            <a:r>
              <a:rPr dirty="0" smtClean="0"/>
              <a:t> </a:t>
            </a:r>
            <a:r>
              <a:rPr dirty="0"/>
              <a:t>de </a:t>
            </a:r>
            <a:r>
              <a:rPr dirty="0" err="1"/>
              <a:t>mesure</a:t>
            </a:r>
            <a:r>
              <a:rPr dirty="0"/>
              <a:t> – </a:t>
            </a:r>
            <a:r>
              <a:rPr dirty="0" err="1"/>
              <a:t>Lombaires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37350" y="1335201"/>
            <a:ext cx="8381269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Les </a:t>
            </a:r>
            <a:r>
              <a:rPr sz="2800" b="1" dirty="0" err="1">
                <a:solidFill>
                  <a:srgbClr val="FFFFFF"/>
                </a:solidFill>
              </a:rPr>
              <a:t>ceintures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lombaires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0" dirty="0" err="1">
                <a:solidFill>
                  <a:srgbClr val="FFFFFF"/>
                </a:solidFill>
              </a:rPr>
              <a:t>orthèses</a:t>
            </a:r>
            <a:r>
              <a:rPr sz="2800" b="0" dirty="0">
                <a:solidFill>
                  <a:srgbClr val="FFFFFF"/>
                </a:solidFill>
              </a:rPr>
              <a:t> de </a:t>
            </a:r>
            <a:r>
              <a:rPr sz="2800" b="0" dirty="0" err="1">
                <a:solidFill>
                  <a:srgbClr val="FFFFFF"/>
                </a:solidFill>
              </a:rPr>
              <a:t>soutien</a:t>
            </a:r>
            <a:r>
              <a:rPr sz="2800" b="0" dirty="0">
                <a:solidFill>
                  <a:srgbClr val="FFFFFF"/>
                </a:solidFill>
              </a:rPr>
              <a:t> du rachis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Objectifs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limiter les amplitudes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soulager</a:t>
            </a:r>
            <a:r>
              <a:rPr sz="2800" b="1" dirty="0">
                <a:solidFill>
                  <a:srgbClr val="FFFFFF"/>
                </a:solidFill>
              </a:rPr>
              <a:t> la </a:t>
            </a:r>
            <a:r>
              <a:rPr sz="2800" b="1" dirty="0" err="1">
                <a:solidFill>
                  <a:srgbClr val="FFFFFF"/>
                </a:solidFill>
              </a:rPr>
              <a:t>douleur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améliorer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la proprioception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Rôle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clé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stabiliser</a:t>
            </a:r>
            <a:r>
              <a:rPr sz="2800" b="0" dirty="0">
                <a:solidFill>
                  <a:srgbClr val="FFFFFF"/>
                </a:solidFill>
              </a:rPr>
              <a:t> le </a:t>
            </a:r>
            <a:r>
              <a:rPr sz="2800" b="0" dirty="0" err="1">
                <a:solidFill>
                  <a:srgbClr val="FFFFFF"/>
                </a:solidFill>
              </a:rPr>
              <a:t>tronc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0" dirty="0" err="1">
                <a:solidFill>
                  <a:srgbClr val="FFFFFF"/>
                </a:solidFill>
              </a:rPr>
              <a:t>accompagner</a:t>
            </a:r>
            <a:r>
              <a:rPr sz="2800" b="0" dirty="0">
                <a:solidFill>
                  <a:srgbClr val="FFFFFF"/>
                </a:solidFill>
              </a:rPr>
              <a:t> la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rééducation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fonctionnelle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05" y="4720743"/>
            <a:ext cx="6807853" cy="1952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63415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CMLR – </a:t>
            </a:r>
            <a:r>
              <a:rPr dirty="0" err="1"/>
              <a:t>Objectifs</a:t>
            </a:r>
            <a:r>
              <a:rPr dirty="0"/>
              <a:t> et </a:t>
            </a:r>
            <a:r>
              <a:rPr dirty="0" err="1"/>
              <a:t>effets</a:t>
            </a:r>
            <a:r>
              <a:rPr dirty="0"/>
              <a:t> </a:t>
            </a:r>
            <a:r>
              <a:rPr dirty="0" err="1"/>
              <a:t>biomécaniques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81740" y="1281936"/>
            <a:ext cx="6169381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Stabilisation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mécanique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renforcée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Réduction</a:t>
            </a:r>
            <a:r>
              <a:rPr sz="2800" b="1" dirty="0">
                <a:solidFill>
                  <a:srgbClr val="FFFFFF"/>
                </a:solidFill>
              </a:rPr>
              <a:t> de la charge </a:t>
            </a:r>
            <a:r>
              <a:rPr sz="2800" b="1" dirty="0" err="1">
                <a:solidFill>
                  <a:srgbClr val="FFFFFF"/>
                </a:solidFill>
              </a:rPr>
              <a:t>discale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>
                <a:solidFill>
                  <a:srgbClr val="FFFFFF"/>
                </a:solidFill>
              </a:rPr>
              <a:t>Proprioception accrue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accompagnement</a:t>
            </a:r>
            <a:r>
              <a:rPr sz="2800" b="0" dirty="0" smtClean="0">
                <a:solidFill>
                  <a:srgbClr val="FFFFFF"/>
                </a:solidFill>
              </a:rPr>
              <a:t> de </a:t>
            </a:r>
            <a:r>
              <a:rPr sz="2800" b="0" dirty="0">
                <a:solidFill>
                  <a:srgbClr val="FFFFFF"/>
                </a:solidFill>
              </a:rPr>
              <a:t>la reprise </a:t>
            </a:r>
            <a:r>
              <a:rPr sz="2800" b="0" dirty="0" err="1">
                <a:solidFill>
                  <a:srgbClr val="FFFFFF"/>
                </a:solidFill>
              </a:rPr>
              <a:t>d’activité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121" y="2141737"/>
            <a:ext cx="2388068" cy="43478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CMLR – Caractéristiques et modèles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618" y="1290813"/>
            <a:ext cx="8706999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Renforts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rigides</a:t>
            </a:r>
            <a:r>
              <a:rPr sz="2800" b="1" dirty="0">
                <a:solidFill>
                  <a:srgbClr val="FFFFFF"/>
                </a:solidFill>
              </a:rPr>
              <a:t> / semi‑</a:t>
            </a:r>
            <a:r>
              <a:rPr sz="2800" b="1" dirty="0" err="1">
                <a:solidFill>
                  <a:srgbClr val="FFFFFF"/>
                </a:solidFill>
              </a:rPr>
              <a:t>rigides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sangles</a:t>
            </a:r>
            <a:r>
              <a:rPr sz="2800" b="0" dirty="0">
                <a:solidFill>
                  <a:srgbClr val="FFFFFF"/>
                </a:solidFill>
              </a:rPr>
              <a:t> de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rappel </a:t>
            </a:r>
            <a:r>
              <a:rPr sz="2800" b="0" dirty="0" err="1">
                <a:solidFill>
                  <a:srgbClr val="FFFFFF"/>
                </a:solidFill>
              </a:rPr>
              <a:t>croisées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Hauteur </a:t>
            </a:r>
            <a:r>
              <a:rPr sz="2800" b="0" dirty="0" err="1">
                <a:solidFill>
                  <a:srgbClr val="FFFFFF"/>
                </a:solidFill>
              </a:rPr>
              <a:t>postérieure</a:t>
            </a:r>
            <a:r>
              <a:rPr sz="2800" b="0" dirty="0">
                <a:solidFill>
                  <a:srgbClr val="FFFFFF"/>
                </a:solidFill>
              </a:rPr>
              <a:t> : 26–35 cm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Textiles </a:t>
            </a:r>
            <a:r>
              <a:rPr sz="2800" b="1" dirty="0" err="1">
                <a:solidFill>
                  <a:srgbClr val="FFFFFF"/>
                </a:solidFill>
              </a:rPr>
              <a:t>respirants</a:t>
            </a:r>
            <a:r>
              <a:rPr sz="2800" b="1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découpables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Exemples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Immostrap</a:t>
            </a:r>
            <a:r>
              <a:rPr sz="2800" b="1" dirty="0">
                <a:solidFill>
                  <a:srgbClr val="FFFFFF"/>
                </a:solidFill>
              </a:rPr>
              <a:t>™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Powerstrap</a:t>
            </a:r>
            <a:r>
              <a:rPr sz="2800" b="1" dirty="0">
                <a:solidFill>
                  <a:srgbClr val="FFFFFF"/>
                </a:solidFill>
              </a:rPr>
              <a:t>™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LombaStab</a:t>
            </a:r>
            <a:r>
              <a:rPr sz="2800" b="1" dirty="0">
                <a:solidFill>
                  <a:srgbClr val="FFFFFF"/>
                </a:solidFill>
              </a:rPr>
              <a:t>® High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18" y="532660"/>
            <a:ext cx="758399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C. </a:t>
            </a:r>
            <a:r>
              <a:rPr dirty="0" err="1"/>
              <a:t>Ceinture</a:t>
            </a:r>
            <a:r>
              <a:rPr dirty="0"/>
              <a:t> </a:t>
            </a:r>
            <a:r>
              <a:rPr dirty="0" err="1"/>
              <a:t>pelvienne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		</a:t>
            </a:r>
            <a:r>
              <a:rPr dirty="0" smtClean="0"/>
              <a:t>– </a:t>
            </a:r>
            <a:r>
              <a:rPr dirty="0" err="1"/>
              <a:t>Morphologie</a:t>
            </a:r>
            <a:r>
              <a:rPr dirty="0"/>
              <a:t> </a:t>
            </a:r>
            <a:r>
              <a:rPr dirty="0" err="1"/>
              <a:t>féminine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41950" y="1370713"/>
            <a:ext cx="7239226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Adaptée</a:t>
            </a:r>
            <a:r>
              <a:rPr sz="2800" b="0" dirty="0">
                <a:solidFill>
                  <a:srgbClr val="FFFFFF"/>
                </a:solidFill>
              </a:rPr>
              <a:t> à la </a:t>
            </a:r>
            <a:r>
              <a:rPr sz="2800" b="1" dirty="0" err="1">
                <a:solidFill>
                  <a:srgbClr val="FFFFFF"/>
                </a:solidFill>
              </a:rPr>
              <a:t>taille</a:t>
            </a:r>
            <a:r>
              <a:rPr sz="2800" b="1" dirty="0">
                <a:solidFill>
                  <a:srgbClr val="FFFFFF"/>
                </a:solidFill>
              </a:rPr>
              <a:t> fine et </a:t>
            </a:r>
            <a:r>
              <a:rPr sz="2800" b="1" dirty="0" err="1">
                <a:solidFill>
                  <a:srgbClr val="FFFFFF"/>
                </a:solidFill>
              </a:rPr>
              <a:t>hanches</a:t>
            </a:r>
            <a:r>
              <a:rPr sz="2800" b="1" dirty="0">
                <a:solidFill>
                  <a:srgbClr val="FFFFFF"/>
                </a:solidFill>
              </a:rPr>
              <a:t> larges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Découpe</a:t>
            </a:r>
            <a:r>
              <a:rPr sz="2800" b="0" dirty="0">
                <a:solidFill>
                  <a:srgbClr val="FFFFFF"/>
                </a:solidFill>
              </a:rPr>
              <a:t> oblique + </a:t>
            </a:r>
            <a:r>
              <a:rPr sz="2800" b="0" dirty="0" err="1">
                <a:solidFill>
                  <a:srgbClr val="FFFFFF"/>
                </a:solidFill>
              </a:rPr>
              <a:t>emboîtage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antérieur</a:t>
            </a:r>
            <a:r>
              <a:rPr sz="2800" b="0" dirty="0">
                <a:solidFill>
                  <a:srgbClr val="FFFFFF"/>
                </a:solidFill>
              </a:rPr>
              <a:t> pour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confort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assis</a:t>
            </a:r>
            <a:r>
              <a:rPr sz="2800" b="1" dirty="0">
                <a:solidFill>
                  <a:srgbClr val="FFFFFF"/>
                </a:solidFill>
              </a:rPr>
              <a:t>/</a:t>
            </a:r>
            <a:r>
              <a:rPr sz="2800" b="1" dirty="0" err="1">
                <a:solidFill>
                  <a:srgbClr val="FFFFFF"/>
                </a:solidFill>
              </a:rPr>
              <a:t>debout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Indications : </a:t>
            </a:r>
            <a:r>
              <a:rPr sz="2800" b="1" dirty="0" err="1">
                <a:solidFill>
                  <a:srgbClr val="FFFFFF"/>
                </a:solidFill>
              </a:rPr>
              <a:t>douleurs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pelviennes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post‑partum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instabilité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sacro‑iliaque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66" y="4756255"/>
            <a:ext cx="5029902" cy="19243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78527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Ceintures</a:t>
            </a:r>
            <a:r>
              <a:rPr dirty="0"/>
              <a:t> </a:t>
            </a:r>
            <a:r>
              <a:rPr dirty="0" err="1"/>
              <a:t>pelviennes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</a:t>
            </a:r>
            <a:r>
              <a:rPr dirty="0" smtClean="0"/>
              <a:t>– </a:t>
            </a:r>
            <a:r>
              <a:rPr dirty="0" err="1"/>
              <a:t>Caractéristiques</a:t>
            </a:r>
            <a:r>
              <a:rPr dirty="0"/>
              <a:t> et </a:t>
            </a:r>
            <a:r>
              <a:rPr dirty="0" err="1"/>
              <a:t>exemples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21941" y="1621199"/>
            <a:ext cx="6479210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Forme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anatomique</a:t>
            </a:r>
            <a:r>
              <a:rPr sz="2800" b="0" dirty="0">
                <a:solidFill>
                  <a:srgbClr val="FFFFFF"/>
                </a:solidFill>
              </a:rPr>
              <a:t> avec </a:t>
            </a:r>
            <a:r>
              <a:rPr sz="2800" b="0" dirty="0" err="1">
                <a:solidFill>
                  <a:srgbClr val="FFFFFF"/>
                </a:solidFill>
              </a:rPr>
              <a:t>renforts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souples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latéraux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Tissu</a:t>
            </a:r>
            <a:r>
              <a:rPr sz="2800" b="0" dirty="0">
                <a:solidFill>
                  <a:srgbClr val="FFFFFF"/>
                </a:solidFill>
              </a:rPr>
              <a:t> extensible et </a:t>
            </a:r>
            <a:r>
              <a:rPr sz="2800" b="1" dirty="0" err="1">
                <a:solidFill>
                  <a:srgbClr val="FFFFFF"/>
                </a:solidFill>
              </a:rPr>
              <a:t>respirant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Exemples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Ladystrap</a:t>
            </a:r>
            <a:r>
              <a:rPr sz="2800" b="1" dirty="0">
                <a:solidFill>
                  <a:srgbClr val="FFFFFF"/>
                </a:solidFill>
              </a:rPr>
              <a:t>™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MyBabystrap</a:t>
            </a:r>
            <a:r>
              <a:rPr sz="2800" b="1" dirty="0">
                <a:solidFill>
                  <a:srgbClr val="FFFFFF"/>
                </a:solidFill>
              </a:rPr>
              <a:t>™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LombaMum</a:t>
            </a:r>
            <a:r>
              <a:rPr sz="2800" b="1" dirty="0">
                <a:solidFill>
                  <a:srgbClr val="FFFFFF"/>
                </a:solidFill>
              </a:rPr>
              <a:t>’®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591" y="2517385"/>
            <a:ext cx="1714739" cy="38295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65760"/>
            <a:ext cx="637899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D. </a:t>
            </a:r>
            <a:r>
              <a:rPr dirty="0" err="1"/>
              <a:t>Ceintures</a:t>
            </a:r>
            <a:r>
              <a:rPr dirty="0"/>
              <a:t> de </a:t>
            </a:r>
            <a:r>
              <a:rPr dirty="0" err="1"/>
              <a:t>grossesse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					</a:t>
            </a:r>
            <a:r>
              <a:rPr dirty="0" smtClean="0"/>
              <a:t>– </a:t>
            </a:r>
            <a:r>
              <a:rPr dirty="0" err="1"/>
              <a:t>Objectifs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24035" y="1725819"/>
            <a:ext cx="8118761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Soulager</a:t>
            </a:r>
            <a:r>
              <a:rPr sz="2800" b="0" dirty="0">
                <a:solidFill>
                  <a:srgbClr val="FFFFFF"/>
                </a:solidFill>
              </a:rPr>
              <a:t> les </a:t>
            </a:r>
            <a:r>
              <a:rPr sz="2800" b="1" dirty="0" err="1">
                <a:solidFill>
                  <a:srgbClr val="FFFFFF"/>
                </a:solidFill>
              </a:rPr>
              <a:t>contraintes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lombaires</a:t>
            </a:r>
            <a:r>
              <a:rPr sz="2800" b="1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sacro‑iliaques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Soutenir</a:t>
            </a:r>
            <a:r>
              <a:rPr sz="2800" b="0" dirty="0">
                <a:solidFill>
                  <a:srgbClr val="FFFFFF"/>
                </a:solidFill>
              </a:rPr>
              <a:t> le </a:t>
            </a:r>
            <a:r>
              <a:rPr sz="2800" b="1" dirty="0" err="1">
                <a:solidFill>
                  <a:srgbClr val="FFFFFF"/>
                </a:solidFill>
              </a:rPr>
              <a:t>ventre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réduire</a:t>
            </a:r>
            <a:r>
              <a:rPr sz="2800" b="1" dirty="0">
                <a:solidFill>
                  <a:srgbClr val="FFFFFF"/>
                </a:solidFill>
              </a:rPr>
              <a:t> la </a:t>
            </a:r>
            <a:r>
              <a:rPr sz="2800" b="1" dirty="0" err="1">
                <a:solidFill>
                  <a:srgbClr val="FFFFFF"/>
                </a:solidFill>
              </a:rPr>
              <a:t>lordose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Améliorer</a:t>
            </a:r>
            <a:r>
              <a:rPr sz="2800" b="0" dirty="0">
                <a:solidFill>
                  <a:srgbClr val="FFFFFF"/>
                </a:solidFill>
              </a:rPr>
              <a:t> la posture et </a:t>
            </a:r>
            <a:r>
              <a:rPr sz="2800" b="0" dirty="0" err="1">
                <a:solidFill>
                  <a:srgbClr val="FFFFFF"/>
                </a:solidFill>
              </a:rPr>
              <a:t>prévenir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les </a:t>
            </a:r>
            <a:r>
              <a:rPr sz="2800" b="1" dirty="0" err="1" smtClean="0">
                <a:solidFill>
                  <a:srgbClr val="FFFFFF"/>
                </a:solidFill>
              </a:rPr>
              <a:t>douleurs</a:t>
            </a:r>
            <a:r>
              <a:rPr lang="fr-FR"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 smtClean="0">
                <a:solidFill>
                  <a:srgbClr val="FFFFFF"/>
                </a:solidFill>
              </a:rPr>
              <a:t>ligamentaires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Études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amélioration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significative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du </a:t>
            </a:r>
            <a:r>
              <a:rPr sz="2800" b="1" dirty="0" err="1">
                <a:solidFill>
                  <a:srgbClr val="FFFFFF"/>
                </a:solidFill>
              </a:rPr>
              <a:t>confort</a:t>
            </a:r>
            <a:r>
              <a:rPr sz="2800" b="1" dirty="0">
                <a:solidFill>
                  <a:srgbClr val="FFFFFF"/>
                </a:solidFill>
              </a:rPr>
              <a:t> de vie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190" y="2479297"/>
            <a:ext cx="1743318" cy="4296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3.2 </a:t>
            </a:r>
            <a:r>
              <a:rPr dirty="0" err="1"/>
              <a:t>Prise</a:t>
            </a:r>
            <a:r>
              <a:rPr dirty="0"/>
              <a:t> de </a:t>
            </a:r>
            <a:r>
              <a:rPr dirty="0" err="1"/>
              <a:t>mesure</a:t>
            </a:r>
            <a:r>
              <a:rPr dirty="0"/>
              <a:t> – Importance </a:t>
            </a:r>
            <a:r>
              <a:rPr dirty="0" err="1"/>
              <a:t>clinique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74921" y="1706288"/>
            <a:ext cx="8394157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Une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mesure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précise</a:t>
            </a:r>
            <a:r>
              <a:rPr sz="2800" b="1" dirty="0">
                <a:solidFill>
                  <a:srgbClr val="FFFFFF"/>
                </a:solidFill>
              </a:rPr>
              <a:t> = </a:t>
            </a:r>
            <a:r>
              <a:rPr sz="2800" b="1" dirty="0" err="1">
                <a:solidFill>
                  <a:srgbClr val="FFFFFF"/>
                </a:solidFill>
              </a:rPr>
              <a:t>efficacité</a:t>
            </a:r>
            <a:r>
              <a:rPr sz="2800" b="1" dirty="0">
                <a:solidFill>
                  <a:srgbClr val="FFFFFF"/>
                </a:solidFill>
              </a:rPr>
              <a:t> + </a:t>
            </a:r>
            <a:r>
              <a:rPr sz="2800" b="1" dirty="0" err="1">
                <a:solidFill>
                  <a:srgbClr val="FFFFFF"/>
                </a:solidFill>
              </a:rPr>
              <a:t>confort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Erreur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mauvaise</a:t>
            </a:r>
            <a:r>
              <a:rPr sz="2800" b="0" dirty="0">
                <a:solidFill>
                  <a:srgbClr val="FFFFFF"/>
                </a:solidFill>
              </a:rPr>
              <a:t> tenue, </a:t>
            </a:r>
            <a:r>
              <a:rPr sz="2800" b="0" dirty="0" err="1">
                <a:solidFill>
                  <a:srgbClr val="FFFFFF"/>
                </a:solidFill>
              </a:rPr>
              <a:t>gêne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respiratoire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inefficacité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Toujours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mesurer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debout</a:t>
            </a:r>
            <a:r>
              <a:rPr sz="2800" b="1" dirty="0">
                <a:solidFill>
                  <a:srgbClr val="FFFFFF"/>
                </a:solidFill>
              </a:rPr>
              <a:t>, respiration </a:t>
            </a:r>
            <a:r>
              <a:rPr sz="2800" b="1" dirty="0" err="1">
                <a:solidFill>
                  <a:srgbClr val="FFFFFF"/>
                </a:solidFill>
              </a:rPr>
              <a:t>normale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43" y="4356932"/>
            <a:ext cx="5277587" cy="22101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Tour de taille et hauteur de ceinture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186" y="1530510"/>
            <a:ext cx="8383770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>
                <a:solidFill>
                  <a:srgbClr val="FFFFFF"/>
                </a:solidFill>
              </a:rPr>
              <a:t>Tour de </a:t>
            </a:r>
            <a:r>
              <a:rPr sz="2800" b="1" dirty="0" err="1">
                <a:solidFill>
                  <a:srgbClr val="FFFFFF"/>
                </a:solidFill>
              </a:rPr>
              <a:t>taille</a:t>
            </a:r>
            <a:r>
              <a:rPr sz="2800" b="0" dirty="0">
                <a:solidFill>
                  <a:srgbClr val="FFFFFF"/>
                </a:solidFill>
              </a:rPr>
              <a:t> : au </a:t>
            </a:r>
            <a:r>
              <a:rPr sz="2800" b="0" dirty="0" err="1">
                <a:solidFill>
                  <a:srgbClr val="FFFFFF"/>
                </a:solidFill>
              </a:rPr>
              <a:t>niveau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ombilical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crêtes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iliaques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>
                <a:solidFill>
                  <a:srgbClr val="FFFFFF"/>
                </a:solidFill>
              </a:rPr>
              <a:t>Hauteur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selon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pathologie</a:t>
            </a:r>
            <a:r>
              <a:rPr sz="2800" b="0" dirty="0">
                <a:solidFill>
                  <a:srgbClr val="FFFFFF"/>
                </a:solidFill>
              </a:rPr>
              <a:t> :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  – 21 cm : </a:t>
            </a:r>
            <a:r>
              <a:rPr sz="2800" b="0" dirty="0" err="1">
                <a:solidFill>
                  <a:srgbClr val="FFFFFF"/>
                </a:solidFill>
              </a:rPr>
              <a:t>prévention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lombalgie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légère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  – 26–30 cm : </a:t>
            </a:r>
            <a:r>
              <a:rPr sz="2800" b="0" dirty="0" err="1">
                <a:solidFill>
                  <a:srgbClr val="FFFFFF"/>
                </a:solidFill>
              </a:rPr>
              <a:t>atteinte</a:t>
            </a:r>
            <a:r>
              <a:rPr sz="2800" b="0" dirty="0">
                <a:solidFill>
                  <a:srgbClr val="FFFFFF"/>
                </a:solidFill>
              </a:rPr>
              <a:t> L3–S1, </a:t>
            </a:r>
            <a:r>
              <a:rPr sz="2800" b="0" dirty="0" err="1">
                <a:solidFill>
                  <a:srgbClr val="FFFFFF"/>
                </a:solidFill>
              </a:rPr>
              <a:t>maintien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renforcé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  – 35 cm : </a:t>
            </a:r>
            <a:r>
              <a:rPr sz="2800" b="0" dirty="0" err="1">
                <a:solidFill>
                  <a:srgbClr val="FFFFFF"/>
                </a:solidFill>
              </a:rPr>
              <a:t>dorso‑lombaire</a:t>
            </a:r>
            <a:r>
              <a:rPr sz="2800" b="0" dirty="0">
                <a:solidFill>
                  <a:srgbClr val="FFFFFF"/>
                </a:solidFill>
              </a:rPr>
              <a:t> / post‑</a:t>
            </a:r>
            <a:r>
              <a:rPr sz="2800" b="0" dirty="0" err="1">
                <a:solidFill>
                  <a:srgbClr val="FFFFFF"/>
                </a:solidFill>
              </a:rPr>
              <a:t>chirurgicale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28" y="4552635"/>
            <a:ext cx="6809822" cy="19569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Serrage, confort et alignement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294" y="1361835"/>
            <a:ext cx="648857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Contention stable, sans </a:t>
            </a:r>
            <a:r>
              <a:rPr sz="2800" b="0" dirty="0" err="1">
                <a:solidFill>
                  <a:srgbClr val="FFFFFF"/>
                </a:solidFill>
              </a:rPr>
              <a:t>gêne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respiratoire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Baleines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alignées</a:t>
            </a:r>
            <a:r>
              <a:rPr sz="2800" b="1" dirty="0">
                <a:solidFill>
                  <a:srgbClr val="FFFFFF"/>
                </a:solidFill>
              </a:rPr>
              <a:t> sur </a:t>
            </a:r>
            <a:r>
              <a:rPr sz="2800" b="1" dirty="0" err="1">
                <a:solidFill>
                  <a:srgbClr val="FFFFFF"/>
                </a:solidFill>
              </a:rPr>
              <a:t>l’axe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rachidien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Vérifier</a:t>
            </a:r>
            <a:r>
              <a:rPr sz="2800" b="0" dirty="0">
                <a:solidFill>
                  <a:srgbClr val="FFFFFF"/>
                </a:solidFill>
              </a:rPr>
              <a:t> le </a:t>
            </a:r>
            <a:r>
              <a:rPr sz="2800" b="0" dirty="0" err="1">
                <a:solidFill>
                  <a:srgbClr val="FFFFFF"/>
                </a:solidFill>
              </a:rPr>
              <a:t>confort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assis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0" dirty="0" err="1">
                <a:solidFill>
                  <a:srgbClr val="FFFFFF"/>
                </a:solidFill>
              </a:rPr>
              <a:t>debout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Ajuster</a:t>
            </a:r>
            <a:r>
              <a:rPr sz="2800" b="0" dirty="0">
                <a:solidFill>
                  <a:srgbClr val="FFFFFF"/>
                </a:solidFill>
              </a:rPr>
              <a:t> les </a:t>
            </a:r>
            <a:r>
              <a:rPr sz="2800" b="0" dirty="0" err="1">
                <a:solidFill>
                  <a:srgbClr val="FFFFFF"/>
                </a:solidFill>
              </a:rPr>
              <a:t>sangles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cas</a:t>
            </a:r>
            <a:r>
              <a:rPr sz="2800" b="0" dirty="0">
                <a:solidFill>
                  <a:srgbClr val="FFFFFF"/>
                </a:solidFill>
              </a:rPr>
              <a:t> de </a:t>
            </a:r>
            <a:r>
              <a:rPr sz="2800" b="0" dirty="0" err="1">
                <a:solidFill>
                  <a:srgbClr val="FFFFFF"/>
                </a:solidFill>
              </a:rPr>
              <a:t>gêne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Essai et validation dynamique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149" y="1645920"/>
            <a:ext cx="7690119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Essai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marche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1" dirty="0">
                <a:solidFill>
                  <a:srgbClr val="FFFFFF"/>
                </a:solidFill>
              </a:rPr>
              <a:t>flexion </a:t>
            </a:r>
            <a:r>
              <a:rPr sz="2800" b="1" dirty="0" err="1">
                <a:solidFill>
                  <a:srgbClr val="FFFFFF"/>
                </a:solidFill>
              </a:rPr>
              <a:t>légère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Contrôler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stabilité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postérieure</a:t>
            </a:r>
            <a:r>
              <a:rPr sz="2800" b="0" dirty="0">
                <a:solidFill>
                  <a:srgbClr val="FFFFFF"/>
                </a:solidFill>
              </a:rPr>
              <a:t>, contact </a:t>
            </a:r>
            <a:r>
              <a:rPr sz="2800" b="0" dirty="0" err="1">
                <a:solidFill>
                  <a:srgbClr val="FFFFFF"/>
                </a:solidFill>
              </a:rPr>
              <a:t>uniforme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Expliquer</a:t>
            </a:r>
            <a:r>
              <a:rPr sz="2800" b="0" dirty="0">
                <a:solidFill>
                  <a:srgbClr val="FFFFFF"/>
                </a:solidFill>
              </a:rPr>
              <a:t> au patient :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>
                <a:solidFill>
                  <a:srgbClr val="FFFFFF"/>
                </a:solidFill>
              </a:rPr>
              <a:t>Port </a:t>
            </a:r>
            <a:r>
              <a:rPr sz="2800" b="1" dirty="0" err="1">
                <a:solidFill>
                  <a:srgbClr val="FFFFFF"/>
                </a:solidFill>
              </a:rPr>
              <a:t>diurne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durée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limitée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associé</a:t>
            </a:r>
            <a:r>
              <a:rPr sz="2800" b="0" dirty="0">
                <a:solidFill>
                  <a:srgbClr val="FFFFFF"/>
                </a:solidFill>
              </a:rPr>
              <a:t> à </a:t>
            </a:r>
            <a:r>
              <a:rPr sz="2800" b="1" dirty="0" err="1">
                <a:solidFill>
                  <a:srgbClr val="FFFFFF"/>
                </a:solidFill>
              </a:rPr>
              <a:t>rééducation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3.3 Critères de choix généraux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95" y="1178954"/>
            <a:ext cx="8629285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Critères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principaux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gravité</a:t>
            </a:r>
            <a:r>
              <a:rPr sz="2800" b="1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morphologie</a:t>
            </a:r>
            <a:r>
              <a:rPr sz="2800" b="1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confort</a:t>
            </a:r>
            <a:r>
              <a:rPr sz="2800" b="1" dirty="0">
                <a:solidFill>
                  <a:srgbClr val="FFFFFF"/>
                </a:solidFill>
              </a:rPr>
              <a:t>,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activité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Gravité</a:t>
            </a:r>
            <a:r>
              <a:rPr sz="2800" b="0" dirty="0">
                <a:solidFill>
                  <a:srgbClr val="FFFFFF"/>
                </a:solidFill>
              </a:rPr>
              <a:t> : CSL → CMLR → corset </a:t>
            </a:r>
            <a:r>
              <a:rPr sz="2800" b="0" dirty="0" err="1">
                <a:solidFill>
                  <a:srgbClr val="FFFFFF"/>
                </a:solidFill>
              </a:rPr>
              <a:t>rigide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selon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besoin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Durée</a:t>
            </a:r>
            <a:r>
              <a:rPr sz="2800" b="0" dirty="0">
                <a:solidFill>
                  <a:srgbClr val="FFFFFF"/>
                </a:solidFill>
              </a:rPr>
              <a:t> : usage court (</a:t>
            </a:r>
            <a:r>
              <a:rPr sz="2800" b="0" dirty="0" err="1">
                <a:solidFill>
                  <a:srgbClr val="FFFFFF"/>
                </a:solidFill>
              </a:rPr>
              <a:t>prévention</a:t>
            </a:r>
            <a:r>
              <a:rPr sz="2800" b="0" dirty="0">
                <a:solidFill>
                  <a:srgbClr val="FFFFFF"/>
                </a:solidFill>
              </a:rPr>
              <a:t>)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prolongé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chronique</a:t>
            </a:r>
            <a:r>
              <a:rPr sz="2800" b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02" y="4391159"/>
            <a:ext cx="5039428" cy="1924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Principes biomécaniques généraux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230" y="1131015"/>
            <a:ext cx="7238135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Effets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thérapeutiques</a:t>
            </a:r>
            <a:r>
              <a:rPr sz="2800" b="0" dirty="0">
                <a:solidFill>
                  <a:srgbClr val="FFFFFF"/>
                </a:solidFill>
              </a:rPr>
              <a:t> :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Diminution des </a:t>
            </a:r>
            <a:r>
              <a:rPr sz="2800" b="1" dirty="0" err="1">
                <a:solidFill>
                  <a:srgbClr val="FFFFFF"/>
                </a:solidFill>
              </a:rPr>
              <a:t>contraintes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mécaniques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micro‑</a:t>
            </a:r>
            <a:r>
              <a:rPr sz="2800" b="0" dirty="0" err="1" smtClean="0">
                <a:solidFill>
                  <a:srgbClr val="FFFFFF"/>
                </a:solidFill>
              </a:rPr>
              <a:t>mouvements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Stabilisation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temporaire</a:t>
            </a:r>
            <a:r>
              <a:rPr sz="2800" b="0" dirty="0">
                <a:solidFill>
                  <a:srgbClr val="FFFFFF"/>
                </a:solidFill>
              </a:rPr>
              <a:t> du </a:t>
            </a:r>
            <a:r>
              <a:rPr sz="2800" b="0" dirty="0" err="1">
                <a:solidFill>
                  <a:srgbClr val="FFFFFF"/>
                </a:solidFill>
              </a:rPr>
              <a:t>tronc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Amélioration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posturale</a:t>
            </a:r>
            <a:r>
              <a:rPr sz="2800" b="0" dirty="0">
                <a:solidFill>
                  <a:srgbClr val="FFFFFF"/>
                </a:solidFill>
              </a:rPr>
              <a:t> et proprioceptive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Aide à la </a:t>
            </a:r>
            <a:r>
              <a:rPr sz="2800" b="1" dirty="0">
                <a:solidFill>
                  <a:srgbClr val="FFFFFF"/>
                </a:solidFill>
              </a:rPr>
              <a:t>reprise </a:t>
            </a:r>
            <a:r>
              <a:rPr sz="2800" b="1" dirty="0" err="1">
                <a:solidFill>
                  <a:srgbClr val="FFFFFF"/>
                </a:solidFill>
              </a:rPr>
              <a:t>d’activité</a:t>
            </a:r>
            <a:r>
              <a:rPr sz="2800" b="0" dirty="0">
                <a:solidFill>
                  <a:srgbClr val="FFFFFF"/>
                </a:solidFill>
              </a:rPr>
              <a:t> sans </a:t>
            </a:r>
            <a:r>
              <a:rPr sz="2800" b="0" dirty="0" err="1">
                <a:solidFill>
                  <a:srgbClr val="FFFFFF"/>
                </a:solidFill>
              </a:rPr>
              <a:t>désadaptation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musculaire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Choix individualisé selon le patient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064" y="1131015"/>
            <a:ext cx="6829627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Objectif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thérapeutique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soutien</a:t>
            </a:r>
            <a:r>
              <a:rPr sz="2800" b="1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maintien</a:t>
            </a:r>
            <a:r>
              <a:rPr sz="2800" b="1" dirty="0">
                <a:solidFill>
                  <a:srgbClr val="FFFFFF"/>
                </a:solidFill>
              </a:rPr>
              <a:t>,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immobilisation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partielle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Adaptation au </a:t>
            </a:r>
            <a:r>
              <a:rPr sz="2800" b="1" dirty="0">
                <a:solidFill>
                  <a:srgbClr val="FFFFFF"/>
                </a:solidFill>
              </a:rPr>
              <a:t>mode de vie</a:t>
            </a:r>
            <a:r>
              <a:rPr sz="2800" b="0" dirty="0">
                <a:solidFill>
                  <a:srgbClr val="FFFFFF"/>
                </a:solidFill>
              </a:rPr>
              <a:t> (travail, sport,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grossesse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Importance du </a:t>
            </a:r>
            <a:r>
              <a:rPr sz="2800" b="1" dirty="0" err="1">
                <a:solidFill>
                  <a:srgbClr val="FFFFFF"/>
                </a:solidFill>
              </a:rPr>
              <a:t>confort</a:t>
            </a:r>
            <a:r>
              <a:rPr sz="2800" b="1" dirty="0">
                <a:solidFill>
                  <a:srgbClr val="FFFFFF"/>
                </a:solidFill>
              </a:rPr>
              <a:t> et de </a:t>
            </a:r>
            <a:r>
              <a:rPr sz="2800" b="1" dirty="0" err="1">
                <a:solidFill>
                  <a:srgbClr val="FFFFFF"/>
                </a:solidFill>
              </a:rPr>
              <a:t>l’observance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Rôle fonctionnel de la ceinture lombaire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862" y="1210914"/>
            <a:ext cx="7997702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Dispositif</a:t>
            </a:r>
            <a:r>
              <a:rPr sz="2800" b="0" dirty="0">
                <a:solidFill>
                  <a:srgbClr val="FFFFFF"/>
                </a:solidFill>
              </a:rPr>
              <a:t> de </a:t>
            </a:r>
            <a:r>
              <a:rPr sz="2800" b="1" dirty="0">
                <a:solidFill>
                  <a:srgbClr val="FFFFFF"/>
                </a:solidFill>
              </a:rPr>
              <a:t>première intention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dans</a:t>
            </a:r>
            <a:r>
              <a:rPr sz="2800" b="0" dirty="0">
                <a:solidFill>
                  <a:srgbClr val="FFFFFF"/>
                </a:solidFill>
              </a:rPr>
              <a:t> les pathologies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lombaires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Favorise</a:t>
            </a:r>
            <a:r>
              <a:rPr sz="2800" b="0" dirty="0">
                <a:solidFill>
                  <a:srgbClr val="FFFFFF"/>
                </a:solidFill>
              </a:rPr>
              <a:t> la </a:t>
            </a:r>
            <a:r>
              <a:rPr sz="2800" b="1" dirty="0">
                <a:solidFill>
                  <a:srgbClr val="FFFFFF"/>
                </a:solidFill>
              </a:rPr>
              <a:t>reprise du </a:t>
            </a:r>
            <a:r>
              <a:rPr sz="2800" b="1" dirty="0" err="1">
                <a:solidFill>
                  <a:srgbClr val="FFFFFF"/>
                </a:solidFill>
              </a:rPr>
              <a:t>mouvement</a:t>
            </a:r>
            <a:r>
              <a:rPr sz="2800" b="0" dirty="0">
                <a:solidFill>
                  <a:srgbClr val="FFFFFF"/>
                </a:solidFill>
              </a:rPr>
              <a:t> et la </a:t>
            </a:r>
            <a:r>
              <a:rPr sz="2800" b="1" dirty="0" smtClean="0">
                <a:solidFill>
                  <a:srgbClr val="FFFFFF"/>
                </a:solidFill>
              </a:rPr>
              <a:t>restauration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fonctionnelle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Soulage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stabilise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corrige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713" y="3497802"/>
            <a:ext cx="4390043" cy="31202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779643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Conclusion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dirty="0" smtClean="0"/>
              <a:t>– </a:t>
            </a:r>
            <a:r>
              <a:rPr dirty="0"/>
              <a:t>Actions </a:t>
            </a:r>
            <a:r>
              <a:rPr dirty="0" err="1"/>
              <a:t>thérapeutiques</a:t>
            </a:r>
            <a:r>
              <a:rPr dirty="0"/>
              <a:t> </a:t>
            </a:r>
            <a:r>
              <a:rPr dirty="0" err="1"/>
              <a:t>majeures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90937" y="1823473"/>
            <a:ext cx="7945573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Soulagement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antalgique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réduction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pression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discale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Stabilisation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mécanique</a:t>
            </a:r>
            <a:r>
              <a:rPr sz="2800" b="0" dirty="0">
                <a:solidFill>
                  <a:srgbClr val="FFFFFF"/>
                </a:solidFill>
              </a:rPr>
              <a:t> : limitation des amplitudes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Rappel </a:t>
            </a:r>
            <a:r>
              <a:rPr sz="2800" b="1" dirty="0">
                <a:solidFill>
                  <a:srgbClr val="FFFFFF"/>
                </a:solidFill>
              </a:rPr>
              <a:t>postural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améliore</a:t>
            </a:r>
            <a:r>
              <a:rPr sz="2800" b="0" dirty="0">
                <a:solidFill>
                  <a:srgbClr val="FFFFFF"/>
                </a:solidFill>
              </a:rPr>
              <a:t> la proprioception.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Conditions d’efficacité clinique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575" y="935706"/>
            <a:ext cx="7469545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>
                <a:solidFill>
                  <a:srgbClr val="FFFFFF"/>
                </a:solidFill>
              </a:rPr>
              <a:t>Indication </a:t>
            </a:r>
            <a:r>
              <a:rPr sz="2800" b="1" dirty="0" err="1">
                <a:solidFill>
                  <a:srgbClr val="FFFFFF"/>
                </a:solidFill>
              </a:rPr>
              <a:t>médicale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précise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Mesure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rigoureuse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ajustement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personnalisé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Suivi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orthopédique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régulier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Ne </a:t>
            </a:r>
            <a:r>
              <a:rPr sz="2800" b="0" dirty="0" err="1">
                <a:solidFill>
                  <a:srgbClr val="FFFFFF"/>
                </a:solidFill>
              </a:rPr>
              <a:t>jamais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substituer</a:t>
            </a:r>
            <a:r>
              <a:rPr sz="2800" b="0" dirty="0">
                <a:solidFill>
                  <a:srgbClr val="FFFFFF"/>
                </a:solidFill>
              </a:rPr>
              <a:t> le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mouvement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mais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l’accompagner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854" y="3637512"/>
            <a:ext cx="4749084" cy="26789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75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Intégration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charge </a:t>
            </a:r>
            <a:r>
              <a:rPr dirty="0" err="1"/>
              <a:t>globale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61639" y="1336976"/>
            <a:ext cx="8212376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Approche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pluridisciplinaire</a:t>
            </a:r>
            <a:r>
              <a:rPr sz="2800" b="0" dirty="0">
                <a:solidFill>
                  <a:srgbClr val="FFFFFF"/>
                </a:solidFill>
              </a:rPr>
              <a:t> :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Médicale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gestion</a:t>
            </a:r>
            <a:r>
              <a:rPr sz="2800" b="0" dirty="0">
                <a:solidFill>
                  <a:srgbClr val="FFFFFF"/>
                </a:solidFill>
              </a:rPr>
              <a:t> de la </a:t>
            </a:r>
            <a:r>
              <a:rPr sz="2800" b="0" dirty="0" err="1">
                <a:solidFill>
                  <a:srgbClr val="FFFFFF"/>
                </a:solidFill>
              </a:rPr>
              <a:t>douleur</a:t>
            </a:r>
            <a:r>
              <a:rPr sz="2800" b="0" dirty="0">
                <a:solidFill>
                  <a:srgbClr val="FFFFFF"/>
                </a:solidFill>
              </a:rPr>
              <a:t>, anti‑</a:t>
            </a:r>
            <a:r>
              <a:rPr sz="2800" b="0" dirty="0" err="1">
                <a:solidFill>
                  <a:srgbClr val="FFFFFF"/>
                </a:solidFill>
              </a:rPr>
              <a:t>inflammatoires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Kinésithérapie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gainage</a:t>
            </a:r>
            <a:r>
              <a:rPr sz="2800" b="0" dirty="0">
                <a:solidFill>
                  <a:srgbClr val="FFFFFF"/>
                </a:solidFill>
              </a:rPr>
              <a:t>, proprioception,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renforcement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Hygiéno</a:t>
            </a:r>
            <a:r>
              <a:rPr sz="2800" b="0" dirty="0">
                <a:solidFill>
                  <a:srgbClr val="FFFFFF"/>
                </a:solidFill>
              </a:rPr>
              <a:t>‑postural : </a:t>
            </a:r>
            <a:r>
              <a:rPr sz="2800" b="0" dirty="0" err="1">
                <a:solidFill>
                  <a:srgbClr val="FFFFFF"/>
                </a:solidFill>
              </a:rPr>
              <a:t>ergonomie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gestes</a:t>
            </a:r>
            <a:r>
              <a:rPr sz="2800" b="0" dirty="0">
                <a:solidFill>
                  <a:srgbClr val="FFFFFF"/>
                </a:solidFill>
              </a:rPr>
              <a:t> du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quotidien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Synthèse</a:t>
            </a:r>
            <a:r>
              <a:rPr dirty="0"/>
              <a:t> finale – </a:t>
            </a:r>
            <a:r>
              <a:rPr dirty="0" err="1"/>
              <a:t>Triptyque</a:t>
            </a:r>
            <a:r>
              <a:rPr dirty="0"/>
              <a:t> de </a:t>
            </a:r>
            <a:r>
              <a:rPr dirty="0" err="1"/>
              <a:t>réussite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21942" y="1463040"/>
            <a:ext cx="7961603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lang="fr-FR" sz="2800" b="0" dirty="0" smtClean="0">
                <a:solidFill>
                  <a:srgbClr val="FFFFFF"/>
                </a:solidFill>
              </a:rPr>
              <a:t>	</a:t>
            </a:r>
            <a:r>
              <a:rPr sz="2800" b="0" dirty="0" smtClean="0">
                <a:solidFill>
                  <a:srgbClr val="FFFFFF"/>
                </a:solidFill>
              </a:rPr>
              <a:t>🎯 </a:t>
            </a:r>
            <a:r>
              <a:rPr sz="2800" b="1" dirty="0">
                <a:solidFill>
                  <a:srgbClr val="FFFFFF"/>
                </a:solidFill>
              </a:rPr>
              <a:t>Bonne indication – Bonne </a:t>
            </a:r>
            <a:r>
              <a:rPr sz="2800" b="1" dirty="0" err="1">
                <a:solidFill>
                  <a:srgbClr val="FFFFFF"/>
                </a:solidFill>
              </a:rPr>
              <a:t>mesure</a:t>
            </a:r>
            <a:r>
              <a:rPr sz="2800" b="1" dirty="0">
                <a:solidFill>
                  <a:srgbClr val="FFFFFF"/>
                </a:solidFill>
              </a:rPr>
              <a:t> – Bon </a:t>
            </a:r>
            <a:r>
              <a:rPr sz="2800" b="1" dirty="0" err="1">
                <a:solidFill>
                  <a:srgbClr val="FFFFFF"/>
                </a:solidFill>
              </a:rPr>
              <a:t>suivi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Conditionne</a:t>
            </a:r>
            <a:r>
              <a:rPr sz="2800" b="0" dirty="0">
                <a:solidFill>
                  <a:srgbClr val="FFFFFF"/>
                </a:solidFill>
              </a:rPr>
              <a:t> la </a:t>
            </a:r>
            <a:r>
              <a:rPr sz="2800" b="1" dirty="0" err="1">
                <a:solidFill>
                  <a:srgbClr val="FFFFFF"/>
                </a:solidFill>
              </a:rPr>
              <a:t>sécurité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l’</a:t>
            </a:r>
            <a:r>
              <a:rPr sz="2800" b="1" dirty="0" err="1">
                <a:solidFill>
                  <a:srgbClr val="FFFFFF"/>
                </a:solidFill>
              </a:rPr>
              <a:t>efficacité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thérapeutique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la </a:t>
            </a:r>
            <a:r>
              <a:rPr sz="2800" b="1" dirty="0">
                <a:solidFill>
                  <a:srgbClr val="FFFFFF"/>
                </a:solidFill>
              </a:rPr>
              <a:t>satisfaction du patient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Le </a:t>
            </a:r>
            <a:r>
              <a:rPr sz="2800" b="0" dirty="0" err="1">
                <a:solidFill>
                  <a:srgbClr val="FFFFFF"/>
                </a:solidFill>
              </a:rPr>
              <a:t>pharmacien‑orthésiste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1" dirty="0" err="1">
                <a:solidFill>
                  <a:srgbClr val="FFFFFF"/>
                </a:solidFill>
              </a:rPr>
              <a:t>acteur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clé</a:t>
            </a:r>
            <a:r>
              <a:rPr sz="2800" b="0" dirty="0">
                <a:solidFill>
                  <a:srgbClr val="FFFFFF"/>
                </a:solidFill>
              </a:rPr>
              <a:t> de la </a:t>
            </a:r>
            <a:r>
              <a:rPr sz="2800" b="0" dirty="0" err="1">
                <a:solidFill>
                  <a:srgbClr val="FFFFFF"/>
                </a:solidFill>
              </a:rPr>
              <a:t>prise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en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charge </a:t>
            </a:r>
            <a:r>
              <a:rPr sz="2800" b="0" dirty="0" err="1">
                <a:solidFill>
                  <a:srgbClr val="FFFFFF"/>
                </a:solidFill>
              </a:rPr>
              <a:t>globale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303" y="54864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Les trois piliers de l’efficacité orthétique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272" y="1415101"/>
            <a:ext cx="6764865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Bonne </a:t>
            </a:r>
            <a:r>
              <a:rPr sz="2800" b="1" dirty="0">
                <a:solidFill>
                  <a:srgbClr val="FFFFFF"/>
                </a:solidFill>
              </a:rPr>
              <a:t>indication </a:t>
            </a:r>
            <a:r>
              <a:rPr sz="2800" b="1" dirty="0" err="1" smtClean="0">
                <a:solidFill>
                  <a:srgbClr val="FFFFFF"/>
                </a:solidFill>
              </a:rPr>
              <a:t>médicale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Adaptation </a:t>
            </a:r>
            <a:r>
              <a:rPr sz="2800" b="1" dirty="0" err="1">
                <a:solidFill>
                  <a:srgbClr val="FFFFFF"/>
                </a:solidFill>
              </a:rPr>
              <a:t>morphologique</a:t>
            </a:r>
            <a:r>
              <a:rPr sz="2800" b="1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fonctionnelle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Port </a:t>
            </a:r>
            <a:r>
              <a:rPr sz="2800" b="1" dirty="0" err="1">
                <a:solidFill>
                  <a:srgbClr val="FFFFFF"/>
                </a:solidFill>
              </a:rPr>
              <a:t>contrôlé</a:t>
            </a:r>
            <a:r>
              <a:rPr sz="2800" b="1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suivi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orthopédique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régulier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86" y="3969183"/>
            <a:ext cx="4824532" cy="2484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Classification des orthèses lombaires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186" y="988973"/>
            <a:ext cx="8124917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Basée</a:t>
            </a:r>
            <a:r>
              <a:rPr sz="2800" b="0" dirty="0">
                <a:solidFill>
                  <a:srgbClr val="FFFFFF"/>
                </a:solidFill>
              </a:rPr>
              <a:t> sur :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Niveau</a:t>
            </a:r>
            <a:r>
              <a:rPr sz="2800" b="1" dirty="0">
                <a:solidFill>
                  <a:srgbClr val="FFFFFF"/>
                </a:solidFill>
              </a:rPr>
              <a:t> de contention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léger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moyen</a:t>
            </a:r>
            <a:r>
              <a:rPr sz="2800" b="0" dirty="0">
                <a:solidFill>
                  <a:srgbClr val="FFFFFF"/>
                </a:solidFill>
              </a:rPr>
              <a:t>, fort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>
                <a:solidFill>
                  <a:srgbClr val="FFFFFF"/>
                </a:solidFill>
              </a:rPr>
              <a:t>Structure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souple</a:t>
            </a:r>
            <a:r>
              <a:rPr sz="2800" b="0" dirty="0">
                <a:solidFill>
                  <a:srgbClr val="FFFFFF"/>
                </a:solidFill>
              </a:rPr>
              <a:t>, semi‑</a:t>
            </a:r>
            <a:r>
              <a:rPr sz="2800" b="0" dirty="0" err="1">
                <a:solidFill>
                  <a:srgbClr val="FFFFFF"/>
                </a:solidFill>
              </a:rPr>
              <a:t>rigide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rigide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>
                <a:solidFill>
                  <a:srgbClr val="FFFFFF"/>
                </a:solidFill>
              </a:rPr>
              <a:t>Destination </a:t>
            </a:r>
            <a:r>
              <a:rPr sz="2800" b="1" dirty="0" err="1">
                <a:solidFill>
                  <a:srgbClr val="FFFFFF"/>
                </a:solidFill>
              </a:rPr>
              <a:t>anatomique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lombaire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dorso‑lombaire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pelvienne</a:t>
            </a:r>
            <a:r>
              <a:rPr sz="2800" b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425" y="3899734"/>
            <a:ext cx="2952718" cy="27470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Deux grands types de ceintures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596" y="1290813"/>
            <a:ext cx="7559057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Ceintures</a:t>
            </a:r>
            <a:r>
              <a:rPr sz="2800" b="1" dirty="0">
                <a:solidFill>
                  <a:srgbClr val="FFFFFF"/>
                </a:solidFill>
              </a:rPr>
              <a:t> de </a:t>
            </a:r>
            <a:r>
              <a:rPr sz="2800" b="1" dirty="0" err="1">
                <a:solidFill>
                  <a:srgbClr val="FFFFFF"/>
                </a:solidFill>
              </a:rPr>
              <a:t>série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tailles</a:t>
            </a:r>
            <a:r>
              <a:rPr sz="2800" b="0" dirty="0">
                <a:solidFill>
                  <a:srgbClr val="FFFFFF"/>
                </a:solidFill>
              </a:rPr>
              <a:t> standards, </a:t>
            </a:r>
            <a:r>
              <a:rPr sz="2800" b="0" dirty="0" err="1">
                <a:solidFill>
                  <a:srgbClr val="FFFFFF"/>
                </a:solidFill>
              </a:rPr>
              <a:t>souples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semi‑</a:t>
            </a:r>
            <a:r>
              <a:rPr sz="2800" b="0" dirty="0" err="1" smtClean="0">
                <a:solidFill>
                  <a:srgbClr val="FFFFFF"/>
                </a:solidFill>
              </a:rPr>
              <a:t>rigides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Ceintures</a:t>
            </a:r>
            <a:r>
              <a:rPr sz="2800" b="1" dirty="0">
                <a:solidFill>
                  <a:srgbClr val="FFFFFF"/>
                </a:solidFill>
              </a:rPr>
              <a:t> sur </a:t>
            </a:r>
            <a:r>
              <a:rPr sz="2800" b="1" dirty="0" err="1">
                <a:solidFill>
                  <a:srgbClr val="FFFFFF"/>
                </a:solidFill>
              </a:rPr>
              <a:t>mesure</a:t>
            </a:r>
            <a:r>
              <a:rPr sz="2800" b="0" dirty="0">
                <a:solidFill>
                  <a:srgbClr val="FFFFFF"/>
                </a:solidFill>
              </a:rPr>
              <a:t> : pour morphologies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spécifiques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pathologies complexes</a:t>
            </a:r>
            <a:r>
              <a:rPr sz="22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26" y="4009504"/>
            <a:ext cx="4152500" cy="23637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506" y="276983"/>
            <a:ext cx="81622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A. </a:t>
            </a:r>
            <a:r>
              <a:rPr dirty="0" err="1"/>
              <a:t>Ceinture</a:t>
            </a:r>
            <a:r>
              <a:rPr dirty="0"/>
              <a:t> de </a:t>
            </a:r>
            <a:r>
              <a:rPr dirty="0" err="1"/>
              <a:t>Soutien</a:t>
            </a:r>
            <a:r>
              <a:rPr dirty="0"/>
              <a:t> </a:t>
            </a:r>
            <a:r>
              <a:rPr dirty="0" err="1"/>
              <a:t>Lombaire</a:t>
            </a:r>
            <a:r>
              <a:rPr dirty="0"/>
              <a:t> (CSL)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 smtClean="0"/>
              <a:t>												</a:t>
            </a:r>
            <a:r>
              <a:rPr dirty="0" smtClean="0"/>
              <a:t>– </a:t>
            </a:r>
            <a:r>
              <a:rPr dirty="0"/>
              <a:t>Indications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506" y="1477312"/>
            <a:ext cx="6820650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Utilisée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dans</a:t>
            </a:r>
            <a:r>
              <a:rPr sz="2800" b="0" dirty="0">
                <a:solidFill>
                  <a:srgbClr val="FFFFFF"/>
                </a:solidFill>
              </a:rPr>
              <a:t> :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Lombalgies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aiguës</a:t>
            </a:r>
            <a:r>
              <a:rPr sz="2800" b="0" dirty="0">
                <a:solidFill>
                  <a:srgbClr val="FFFFFF"/>
                </a:solidFill>
              </a:rPr>
              <a:t> (tour de reins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Prévention</a:t>
            </a:r>
            <a:r>
              <a:rPr sz="2800" b="0" dirty="0">
                <a:solidFill>
                  <a:srgbClr val="FFFFFF"/>
                </a:solidFill>
              </a:rPr>
              <a:t> des </a:t>
            </a:r>
            <a:r>
              <a:rPr sz="2800" b="0" dirty="0" err="1">
                <a:solidFill>
                  <a:srgbClr val="FFFFFF"/>
                </a:solidFill>
              </a:rPr>
              <a:t>lombalgies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d’effort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>
                <a:solidFill>
                  <a:srgbClr val="FFFFFF"/>
                </a:solidFill>
              </a:rPr>
              <a:t>Reprise </a:t>
            </a:r>
            <a:r>
              <a:rPr sz="2800" b="1" dirty="0" err="1">
                <a:solidFill>
                  <a:srgbClr val="FFFFFF"/>
                </a:solidFill>
              </a:rPr>
              <a:t>d’activité</a:t>
            </a:r>
            <a:r>
              <a:rPr sz="2800" b="0" dirty="0">
                <a:solidFill>
                  <a:srgbClr val="FFFFFF"/>
                </a:solidFill>
              </a:rPr>
              <a:t> post‑</a:t>
            </a:r>
            <a:r>
              <a:rPr sz="2800" b="0" dirty="0" err="1">
                <a:solidFill>
                  <a:srgbClr val="FFFFFF"/>
                </a:solidFill>
              </a:rPr>
              <a:t>épisode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douloureux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773" y="4360944"/>
            <a:ext cx="4242015" cy="23974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CSL – Objectifs thérapeutiques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544" y="1175403"/>
            <a:ext cx="8408136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0" dirty="0" err="1">
                <a:solidFill>
                  <a:srgbClr val="FFFFFF"/>
                </a:solidFill>
              </a:rPr>
              <a:t>Maintien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léger</a:t>
            </a:r>
            <a:r>
              <a:rPr sz="2800" b="1" dirty="0">
                <a:solidFill>
                  <a:srgbClr val="FFFFFF"/>
                </a:solidFill>
              </a:rPr>
              <a:t> à </a:t>
            </a:r>
            <a:r>
              <a:rPr sz="2800" b="1" dirty="0" err="1">
                <a:solidFill>
                  <a:srgbClr val="FFFFFF"/>
                </a:solidFill>
              </a:rPr>
              <a:t>modéré</a:t>
            </a:r>
            <a:r>
              <a:rPr sz="2800" b="0" dirty="0">
                <a:solidFill>
                  <a:srgbClr val="FFFFFF"/>
                </a:solidFill>
              </a:rPr>
              <a:t> du </a:t>
            </a:r>
            <a:r>
              <a:rPr sz="2800" b="0" dirty="0" err="1">
                <a:solidFill>
                  <a:srgbClr val="FFFFFF"/>
                </a:solidFill>
              </a:rPr>
              <a:t>tronc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Effet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antalgique</a:t>
            </a:r>
            <a:r>
              <a:rPr sz="2800" b="0" dirty="0">
                <a:solidFill>
                  <a:srgbClr val="FFFFFF"/>
                </a:solidFill>
              </a:rPr>
              <a:t> par </a:t>
            </a:r>
            <a:r>
              <a:rPr sz="2800" b="0" dirty="0" err="1">
                <a:solidFill>
                  <a:srgbClr val="FFFFFF"/>
                </a:solidFill>
              </a:rPr>
              <a:t>chaleur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0" dirty="0" err="1">
                <a:solidFill>
                  <a:srgbClr val="FFFFFF"/>
                </a:solidFill>
              </a:rPr>
              <a:t>pression</a:t>
            </a:r>
            <a:r>
              <a:rPr sz="2800" b="0" dirty="0">
                <a:solidFill>
                  <a:srgbClr val="FFFFFF"/>
                </a:solidFill>
              </a:rPr>
              <a:t> diffuse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>
                <a:solidFill>
                  <a:srgbClr val="FFFFFF"/>
                </a:solidFill>
              </a:rPr>
              <a:t>Rappel postural</a:t>
            </a:r>
            <a:r>
              <a:rPr sz="2800" b="0" dirty="0">
                <a:solidFill>
                  <a:srgbClr val="FFFFFF"/>
                </a:solidFill>
              </a:rPr>
              <a:t> et correction des </a:t>
            </a:r>
            <a:r>
              <a:rPr sz="2800" b="0" dirty="0" err="1">
                <a:solidFill>
                  <a:srgbClr val="FFFFFF"/>
                </a:solidFill>
              </a:rPr>
              <a:t>mauvaises</a:t>
            </a:r>
            <a:r>
              <a:rPr sz="2800" b="0" dirty="0">
                <a:solidFill>
                  <a:srgbClr val="FFFFFF"/>
                </a:solidFill>
              </a:rPr>
              <a:t> attitudes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Réassurance</a:t>
            </a:r>
            <a:r>
              <a:rPr sz="2800" b="0" dirty="0">
                <a:solidFill>
                  <a:srgbClr val="FFFFFF"/>
                </a:solidFill>
              </a:rPr>
              <a:t> du patient et </a:t>
            </a:r>
            <a:r>
              <a:rPr sz="2800" b="0" dirty="0" err="1">
                <a:solidFill>
                  <a:srgbClr val="FFFFFF"/>
                </a:solidFill>
              </a:rPr>
              <a:t>remobilisation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précoce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09" y="358658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CSL – </a:t>
            </a:r>
            <a:r>
              <a:rPr dirty="0" err="1"/>
              <a:t>Caractéristiques</a:t>
            </a:r>
            <a:r>
              <a:rPr dirty="0"/>
              <a:t> techniques et </a:t>
            </a:r>
            <a:r>
              <a:rPr dirty="0" err="1"/>
              <a:t>exemples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61639" y="1308569"/>
            <a:ext cx="7785657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Textile </a:t>
            </a:r>
            <a:r>
              <a:rPr sz="2800" b="1" dirty="0" err="1">
                <a:solidFill>
                  <a:srgbClr val="FFFFFF"/>
                </a:solidFill>
              </a:rPr>
              <a:t>élastique</a:t>
            </a:r>
            <a:r>
              <a:rPr sz="2800" b="1" dirty="0">
                <a:solidFill>
                  <a:srgbClr val="FFFFFF"/>
                </a:solidFill>
              </a:rPr>
              <a:t> / micro‑</a:t>
            </a:r>
            <a:r>
              <a:rPr sz="2800" b="1" dirty="0" err="1">
                <a:solidFill>
                  <a:srgbClr val="FFFFFF"/>
                </a:solidFill>
              </a:rPr>
              <a:t>aéré</a:t>
            </a:r>
            <a:r>
              <a:rPr sz="2800" b="0" dirty="0">
                <a:solidFill>
                  <a:srgbClr val="FFFFFF"/>
                </a:solidFill>
              </a:rPr>
              <a:t>, 4 </a:t>
            </a:r>
            <a:r>
              <a:rPr sz="2800" b="0" dirty="0" err="1">
                <a:solidFill>
                  <a:srgbClr val="FFFFFF"/>
                </a:solidFill>
              </a:rPr>
              <a:t>baleines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dorsales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semi‑</a:t>
            </a:r>
            <a:r>
              <a:rPr sz="2800" b="0" dirty="0" err="1" smtClean="0">
                <a:solidFill>
                  <a:srgbClr val="FFFFFF"/>
                </a:solidFill>
              </a:rPr>
              <a:t>rigides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Hauteur : 21–26 cm, </a:t>
            </a:r>
            <a:r>
              <a:rPr sz="2800" b="0" dirty="0" err="1">
                <a:solidFill>
                  <a:srgbClr val="FFFFFF"/>
                </a:solidFill>
              </a:rPr>
              <a:t>fermeture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Velcro® </a:t>
            </a:r>
            <a:r>
              <a:rPr sz="2800" b="1" dirty="0" err="1">
                <a:solidFill>
                  <a:srgbClr val="FFFFFF"/>
                </a:solidFill>
              </a:rPr>
              <a:t>réglable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Port </a:t>
            </a:r>
            <a:r>
              <a:rPr sz="2800" b="1" dirty="0" err="1">
                <a:solidFill>
                  <a:srgbClr val="FFFFFF"/>
                </a:solidFill>
              </a:rPr>
              <a:t>diurne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uniquement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Exemples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Donjoy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Porostrap</a:t>
            </a:r>
            <a:r>
              <a:rPr sz="2800" b="1" dirty="0">
                <a:solidFill>
                  <a:srgbClr val="FFFFFF"/>
                </a:solidFill>
              </a:rPr>
              <a:t>™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Thuasne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Lombaskin</a:t>
            </a:r>
            <a:r>
              <a:rPr sz="2800" b="1" dirty="0">
                <a:solidFill>
                  <a:srgbClr val="FFFFFF"/>
                </a:solidFill>
              </a:rPr>
              <a:t>®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80" y="3107185"/>
            <a:ext cx="3554258" cy="36657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584" y="285861"/>
            <a:ext cx="862389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B. </a:t>
            </a:r>
            <a:r>
              <a:rPr dirty="0" err="1"/>
              <a:t>Ceintures</a:t>
            </a:r>
            <a:r>
              <a:rPr dirty="0"/>
              <a:t> </a:t>
            </a:r>
            <a:r>
              <a:rPr dirty="0" err="1"/>
              <a:t>lombaires</a:t>
            </a:r>
            <a:r>
              <a:rPr dirty="0"/>
              <a:t> </a:t>
            </a:r>
            <a:r>
              <a:rPr dirty="0" err="1"/>
              <a:t>renforcées</a:t>
            </a:r>
            <a:r>
              <a:rPr dirty="0"/>
              <a:t> (CMLR</a:t>
            </a:r>
            <a:r>
              <a:rPr dirty="0" smtClean="0"/>
              <a:t>)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smtClean="0"/>
              <a:t> </a:t>
            </a:r>
            <a:r>
              <a:rPr lang="fr-FR" dirty="0" smtClean="0"/>
              <a:t>													</a:t>
            </a:r>
            <a:r>
              <a:rPr dirty="0" smtClean="0"/>
              <a:t>– </a:t>
            </a:r>
            <a:r>
              <a:rPr dirty="0"/>
              <a:t>Indications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272" y="1423978"/>
            <a:ext cx="6802888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Lombalgies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chroniques</a:t>
            </a:r>
            <a:r>
              <a:rPr sz="2800" b="0" dirty="0">
                <a:solidFill>
                  <a:srgbClr val="FFFFFF"/>
                </a:solidFill>
              </a:rPr>
              <a:t> / </a:t>
            </a:r>
            <a:r>
              <a:rPr sz="2800" b="0" dirty="0" err="1">
                <a:solidFill>
                  <a:srgbClr val="FFFFFF"/>
                </a:solidFill>
              </a:rPr>
              <a:t>récidivantes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Discopathies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dégénératives</a:t>
            </a:r>
            <a:r>
              <a:rPr sz="2800" b="1" dirty="0">
                <a:solidFill>
                  <a:srgbClr val="FFFFFF"/>
                </a:solidFill>
              </a:rPr>
              <a:t> / </a:t>
            </a:r>
            <a:r>
              <a:rPr sz="2800" b="1" dirty="0" err="1">
                <a:solidFill>
                  <a:srgbClr val="FFFFFF"/>
                </a:solidFill>
              </a:rPr>
              <a:t>arthrosiques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• </a:t>
            </a:r>
            <a:r>
              <a:rPr sz="2800" b="1" dirty="0" err="1">
                <a:solidFill>
                  <a:srgbClr val="FFFFFF"/>
                </a:solidFill>
              </a:rPr>
              <a:t>Prévention</a:t>
            </a:r>
            <a:r>
              <a:rPr sz="2800" b="1" dirty="0">
                <a:solidFill>
                  <a:srgbClr val="FFFFFF"/>
                </a:solidFill>
              </a:rPr>
              <a:t> des </a:t>
            </a:r>
            <a:r>
              <a:rPr sz="2800" b="1" dirty="0" err="1">
                <a:solidFill>
                  <a:srgbClr val="FFFFFF"/>
                </a:solidFill>
              </a:rPr>
              <a:t>récidives</a:t>
            </a:r>
            <a:r>
              <a:rPr sz="2800" b="0" dirty="0">
                <a:solidFill>
                  <a:srgbClr val="FFFFFF"/>
                </a:solidFill>
              </a:rPr>
              <a:t> de </a:t>
            </a:r>
            <a:r>
              <a:rPr sz="2800" b="0" dirty="0" err="1">
                <a:solidFill>
                  <a:srgbClr val="FFFFFF"/>
                </a:solidFill>
              </a:rPr>
              <a:t>hernie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discale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215" y="3295764"/>
            <a:ext cx="1705213" cy="30007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945</Words>
  <Application>Microsoft Office PowerPoint</Application>
  <PresentationFormat>Affichage à l'écran (4:3)</PresentationFormat>
  <Paragraphs>226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>generated using python-pptx</dc:description>
  <cp:lastModifiedBy>pharmacie</cp:lastModifiedBy>
  <cp:revision>6</cp:revision>
  <dcterms:created xsi:type="dcterms:W3CDTF">2013-01-27T09:14:16Z</dcterms:created>
  <dcterms:modified xsi:type="dcterms:W3CDTF">2025-11-04T15:48:04Z</dcterms:modified>
  <cp:category/>
</cp:coreProperties>
</file>