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74" r:id="rId8"/>
    <p:sldId id="261" r:id="rId9"/>
    <p:sldId id="272" r:id="rId10"/>
    <p:sldId id="262" r:id="rId11"/>
    <p:sldId id="263" r:id="rId12"/>
    <p:sldId id="275" r:id="rId13"/>
    <p:sldId id="264" r:id="rId14"/>
    <p:sldId id="273" r:id="rId15"/>
    <p:sldId id="265" r:id="rId16"/>
    <p:sldId id="276" r:id="rId17"/>
    <p:sldId id="266" r:id="rId18"/>
    <p:sldId id="267" r:id="rId19"/>
    <p:sldId id="277" r:id="rId20"/>
    <p:sldId id="268" r:id="rId21"/>
    <p:sldId id="279" r:id="rId22"/>
    <p:sldId id="278" r:id="rId23"/>
    <p:sldId id="269" r:id="rId24"/>
    <p:sldId id="281" r:id="rId25"/>
    <p:sldId id="280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8046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Pied – Rappel anatomique &amp; fonctions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8171" y="1113259"/>
            <a:ext cx="6815327" cy="16619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Structure </a:t>
            </a:r>
            <a:r>
              <a:rPr sz="2800" b="1" dirty="0" err="1">
                <a:solidFill>
                  <a:srgbClr val="FFFFFF"/>
                </a:solidFill>
              </a:rPr>
              <a:t>ostéo‑articulaire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complexe</a:t>
            </a:r>
            <a:r>
              <a:rPr sz="2800" b="0" dirty="0">
                <a:solidFill>
                  <a:srgbClr val="FFFFFF"/>
                </a:solidFill>
              </a:rPr>
              <a:t> (26 </a:t>
            </a:r>
            <a:r>
              <a:rPr sz="2800" b="0" dirty="0" err="1">
                <a:solidFill>
                  <a:srgbClr val="FFFFFF"/>
                </a:solidFill>
              </a:rPr>
              <a:t>os</a:t>
            </a:r>
            <a:r>
              <a:rPr sz="2800" b="0" dirty="0">
                <a:solidFill>
                  <a:srgbClr val="FFFFFF"/>
                </a:solidFill>
              </a:rPr>
              <a:t>).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Trois</a:t>
            </a:r>
            <a:r>
              <a:rPr sz="2800" b="0" dirty="0">
                <a:solidFill>
                  <a:srgbClr val="FFFFFF"/>
                </a:solidFill>
              </a:rPr>
              <a:t> segments : </a:t>
            </a:r>
            <a:r>
              <a:rPr sz="2800" b="1" dirty="0" err="1">
                <a:solidFill>
                  <a:srgbClr val="FFFFFF"/>
                </a:solidFill>
              </a:rPr>
              <a:t>tarse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métatarse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>
                <a:solidFill>
                  <a:srgbClr val="FFFFFF"/>
                </a:solidFill>
              </a:rPr>
              <a:t>phalanges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Double </a:t>
            </a:r>
            <a:r>
              <a:rPr sz="2800" b="0" dirty="0" err="1">
                <a:solidFill>
                  <a:srgbClr val="FFFFFF"/>
                </a:solidFill>
              </a:rPr>
              <a:t>rôle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stabilité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mobilité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>
                <a:solidFill>
                  <a:srgbClr val="FFFFFF"/>
                </a:solidFill>
              </a:rPr>
              <a:t>propulsion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05" y="3187083"/>
            <a:ext cx="2630439" cy="33440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8046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Moyen‑pied : articulations clés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369" y="1352957"/>
            <a:ext cx="6935809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Chopart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talo‑calcanéo‑naviculaire</a:t>
            </a:r>
            <a:r>
              <a:rPr sz="2800" b="0" dirty="0">
                <a:solidFill>
                  <a:srgbClr val="FFFFFF"/>
                </a:solidFill>
              </a:rPr>
              <a:t> &amp;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calcanéo‑cuboïdienne</a:t>
            </a:r>
            <a:r>
              <a:rPr sz="2800" b="0" dirty="0">
                <a:solidFill>
                  <a:srgbClr val="FFFFFF"/>
                </a:solidFill>
              </a:rPr>
              <a:t>) : </a:t>
            </a:r>
            <a:r>
              <a:rPr sz="2800" b="1" dirty="0" err="1">
                <a:solidFill>
                  <a:srgbClr val="FFFFFF"/>
                </a:solidFill>
              </a:rPr>
              <a:t>charnière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adaptative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Lisfranc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tarso‑métatarsienne</a:t>
            </a:r>
            <a:r>
              <a:rPr sz="2800" b="0" dirty="0">
                <a:solidFill>
                  <a:srgbClr val="FFFFFF"/>
                </a:solidFill>
              </a:rPr>
              <a:t>) : </a:t>
            </a:r>
            <a:r>
              <a:rPr sz="2800" b="1" dirty="0">
                <a:solidFill>
                  <a:srgbClr val="FFFFFF"/>
                </a:solidFill>
              </a:rPr>
              <a:t>zone de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stabilité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– </a:t>
            </a:r>
            <a:r>
              <a:rPr sz="2800" b="0" dirty="0" err="1">
                <a:solidFill>
                  <a:srgbClr val="FFFFFF"/>
                </a:solidFill>
              </a:rPr>
              <a:t>lésion</a:t>
            </a:r>
            <a:r>
              <a:rPr sz="2800" b="0" dirty="0">
                <a:solidFill>
                  <a:srgbClr val="FFFFFF"/>
                </a:solidFill>
              </a:rPr>
              <a:t> = </a:t>
            </a:r>
            <a:r>
              <a:rPr sz="2800" b="1" dirty="0" err="1">
                <a:solidFill>
                  <a:srgbClr val="FFFFFF"/>
                </a:solidFill>
              </a:rPr>
              <a:t>marche</a:t>
            </a:r>
            <a:r>
              <a:rPr sz="2800" b="1" dirty="0">
                <a:solidFill>
                  <a:srgbClr val="FFFFFF"/>
                </a:solidFill>
              </a:rPr>
              <a:t> compromise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Relie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l’</a:t>
            </a:r>
            <a:r>
              <a:rPr sz="2800" b="1" dirty="0" err="1">
                <a:solidFill>
                  <a:srgbClr val="FFFFFF"/>
                </a:solidFill>
              </a:rPr>
              <a:t>arrière</a:t>
            </a:r>
            <a:r>
              <a:rPr sz="2800" b="1" dirty="0">
                <a:solidFill>
                  <a:srgbClr val="FFFFFF"/>
                </a:solidFill>
              </a:rPr>
              <a:t>‑pied</a:t>
            </a:r>
            <a:r>
              <a:rPr sz="2800" b="0" dirty="0">
                <a:solidFill>
                  <a:srgbClr val="FFFFFF"/>
                </a:solidFill>
              </a:rPr>
              <a:t> à </a:t>
            </a:r>
            <a:r>
              <a:rPr sz="2800" b="0" dirty="0" err="1">
                <a:solidFill>
                  <a:srgbClr val="FFFFFF"/>
                </a:solidFill>
              </a:rPr>
              <a:t>l’</a:t>
            </a:r>
            <a:r>
              <a:rPr sz="2800" b="1" dirty="0" err="1">
                <a:solidFill>
                  <a:srgbClr val="FFFFFF"/>
                </a:solidFill>
              </a:rPr>
              <a:t>avant</a:t>
            </a:r>
            <a:r>
              <a:rPr sz="2800" b="1" dirty="0">
                <a:solidFill>
                  <a:srgbClr val="FFFFFF"/>
                </a:solidFill>
              </a:rPr>
              <a:t>‑pied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via </a:t>
            </a:r>
            <a:r>
              <a:rPr sz="2800" b="0" dirty="0">
                <a:solidFill>
                  <a:srgbClr val="FFFFFF"/>
                </a:solidFill>
              </a:rPr>
              <a:t>un </a:t>
            </a:r>
            <a:r>
              <a:rPr sz="2800" b="1" dirty="0">
                <a:solidFill>
                  <a:srgbClr val="FFFFFF"/>
                </a:solidFill>
              </a:rPr>
              <a:t>arc transversal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705" y="4107536"/>
            <a:ext cx="2908044" cy="23715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8046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Avant‑pied : rayons &amp; appuis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474" y="1095504"/>
            <a:ext cx="8273868" cy="25237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Têtes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métatarsiennes</a:t>
            </a:r>
            <a:r>
              <a:rPr sz="2800" b="0" dirty="0">
                <a:solidFill>
                  <a:srgbClr val="FFFFFF"/>
                </a:solidFill>
              </a:rPr>
              <a:t> = </a:t>
            </a:r>
            <a:r>
              <a:rPr sz="2800" b="0" dirty="0" err="1">
                <a:solidFill>
                  <a:srgbClr val="FFFFFF"/>
                </a:solidFill>
              </a:rPr>
              <a:t>appuis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antérieurs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>
                <a:solidFill>
                  <a:srgbClr val="FFFFFF"/>
                </a:solidFill>
              </a:rPr>
              <a:t>Hallux (1er rayon)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>
                <a:solidFill>
                  <a:srgbClr val="FFFFFF"/>
                </a:solidFill>
              </a:rPr>
              <a:t>levier de propulsion</a:t>
            </a:r>
            <a:r>
              <a:rPr sz="2800" b="0" dirty="0">
                <a:solidFill>
                  <a:srgbClr val="FFFFFF"/>
                </a:solidFill>
              </a:rPr>
              <a:t> puissant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Équilibre</a:t>
            </a:r>
            <a:r>
              <a:rPr sz="2800" b="0" dirty="0">
                <a:solidFill>
                  <a:srgbClr val="FFFFFF"/>
                </a:solidFill>
              </a:rPr>
              <a:t> = coordination </a:t>
            </a:r>
            <a:r>
              <a:rPr sz="2800" b="0" dirty="0" err="1">
                <a:solidFill>
                  <a:srgbClr val="FFFFFF"/>
                </a:solidFill>
              </a:rPr>
              <a:t>rayons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latéraux</a:t>
            </a:r>
            <a:r>
              <a:rPr sz="2800" b="0" dirty="0">
                <a:solidFill>
                  <a:srgbClr val="FFFFFF"/>
                </a:solidFill>
              </a:rPr>
              <a:t> + </a:t>
            </a:r>
            <a:r>
              <a:rPr sz="2800" b="1" dirty="0">
                <a:solidFill>
                  <a:srgbClr val="FFFFFF"/>
                </a:solidFill>
              </a:rPr>
              <a:t>MTP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souples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249" y="3554679"/>
            <a:ext cx="4394549" cy="32472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0" y="168254"/>
            <a:ext cx="8796578" cy="659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123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8046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Points d’appui &amp; voûtes plantaires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03" y="1035136"/>
            <a:ext cx="9195274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Triangle </a:t>
            </a:r>
            <a:r>
              <a:rPr sz="2800" b="0" dirty="0" err="1">
                <a:solidFill>
                  <a:srgbClr val="FFFFFF"/>
                </a:solidFill>
              </a:rPr>
              <a:t>d’appui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calcanéus</a:t>
            </a:r>
            <a:r>
              <a:rPr sz="2800" b="0" dirty="0">
                <a:solidFill>
                  <a:srgbClr val="FFFFFF"/>
                </a:solidFill>
              </a:rPr>
              <a:t>, tête </a:t>
            </a:r>
            <a:r>
              <a:rPr sz="2800" b="1" dirty="0">
                <a:solidFill>
                  <a:srgbClr val="FFFFFF"/>
                </a:solidFill>
              </a:rPr>
              <a:t>1er</a:t>
            </a:r>
            <a:r>
              <a:rPr sz="2800" b="0" dirty="0">
                <a:solidFill>
                  <a:srgbClr val="FFFFFF"/>
                </a:solidFill>
              </a:rPr>
              <a:t> et tête </a:t>
            </a:r>
            <a:r>
              <a:rPr sz="2800" b="1" dirty="0">
                <a:solidFill>
                  <a:srgbClr val="FFFFFF"/>
                </a:solidFill>
              </a:rPr>
              <a:t>5e </a:t>
            </a:r>
            <a:r>
              <a:rPr sz="2800" b="1" dirty="0" err="1">
                <a:solidFill>
                  <a:srgbClr val="FFFFFF"/>
                </a:solidFill>
              </a:rPr>
              <a:t>métatarsien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Voûtes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longitudinale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médiale</a:t>
            </a:r>
            <a:r>
              <a:rPr sz="2800" b="0" dirty="0">
                <a:solidFill>
                  <a:srgbClr val="FFFFFF"/>
                </a:solidFill>
              </a:rPr>
              <a:t> (haute), </a:t>
            </a:r>
            <a:r>
              <a:rPr sz="2800" b="1" dirty="0" err="1">
                <a:solidFill>
                  <a:srgbClr val="FFFFFF"/>
                </a:solidFill>
              </a:rPr>
              <a:t>longitudinale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 smtClean="0">
                <a:solidFill>
                  <a:srgbClr val="FFFFFF"/>
                </a:solidFill>
              </a:rPr>
              <a:t>latérale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(plate), </a:t>
            </a:r>
            <a:r>
              <a:rPr sz="2800" b="1" dirty="0" err="1">
                <a:solidFill>
                  <a:srgbClr val="FFFFFF"/>
                </a:solidFill>
              </a:rPr>
              <a:t>transversale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Arc </a:t>
            </a:r>
            <a:r>
              <a:rPr sz="2800" b="1" dirty="0" err="1">
                <a:solidFill>
                  <a:srgbClr val="FFFFFF"/>
                </a:solidFill>
              </a:rPr>
              <a:t>élastique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absorbe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contraintes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redistribue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les </a:t>
            </a:r>
            <a:r>
              <a:rPr sz="2800" b="0" dirty="0" err="1">
                <a:solidFill>
                  <a:srgbClr val="FFFFFF"/>
                </a:solidFill>
              </a:rPr>
              <a:t>pressions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526" y="4116618"/>
            <a:ext cx="4523512" cy="24163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0" y="845388"/>
            <a:ext cx="8945361" cy="533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837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8046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Voûtes : structures de soutien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5" y="1131015"/>
            <a:ext cx="8714630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Squelette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osseux</a:t>
            </a:r>
            <a:r>
              <a:rPr sz="2800" b="0" dirty="0">
                <a:solidFill>
                  <a:srgbClr val="FFFFFF"/>
                </a:solidFill>
              </a:rPr>
              <a:t> + </a:t>
            </a:r>
            <a:r>
              <a:rPr sz="2800" b="1" dirty="0">
                <a:solidFill>
                  <a:srgbClr val="FFFFFF"/>
                </a:solidFill>
              </a:rPr>
              <a:t>ligaments </a:t>
            </a:r>
            <a:r>
              <a:rPr sz="2800" b="1" dirty="0" err="1">
                <a:solidFill>
                  <a:srgbClr val="FFFFFF"/>
                </a:solidFill>
              </a:rPr>
              <a:t>plantaires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calcanéo</a:t>
            </a:r>
            <a:r>
              <a:rPr sz="2800" b="0" dirty="0" smtClean="0">
                <a:solidFill>
                  <a:srgbClr val="FFFFFF"/>
                </a:solidFill>
              </a:rPr>
              <a:t>‑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naviculaire</a:t>
            </a:r>
            <a:r>
              <a:rPr sz="2800" b="0" dirty="0">
                <a:solidFill>
                  <a:srgbClr val="FFFFFF"/>
                </a:solidFill>
              </a:rPr>
              <a:t>),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Aponévrose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plantaire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>
                <a:solidFill>
                  <a:srgbClr val="FFFFFF"/>
                </a:solidFill>
              </a:rPr>
              <a:t>muscles </a:t>
            </a:r>
            <a:r>
              <a:rPr sz="2800" b="1" dirty="0" err="1">
                <a:solidFill>
                  <a:srgbClr val="FFFFFF"/>
                </a:solidFill>
              </a:rPr>
              <a:t>intrinsèques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interosseux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lombricaux</a:t>
            </a:r>
            <a:r>
              <a:rPr sz="2800" b="0" dirty="0" smtClean="0">
                <a:solidFill>
                  <a:srgbClr val="FFFFFF"/>
                </a:solidFill>
              </a:rPr>
              <a:t>).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lang="fr-FR" sz="280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lang="fr-FR" sz="2800" b="0" dirty="0" smtClean="0">
                <a:solidFill>
                  <a:srgbClr val="FFFFFF"/>
                </a:solidFill>
              </a:rPr>
              <a:t>		</a:t>
            </a:r>
            <a:r>
              <a:rPr sz="2800" b="0" dirty="0" err="1" smtClean="0">
                <a:solidFill>
                  <a:srgbClr val="FFFFFF"/>
                </a:solidFill>
              </a:rPr>
              <a:t>Intégrité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des </a:t>
            </a:r>
            <a:r>
              <a:rPr sz="2800" b="0" dirty="0" err="1">
                <a:solidFill>
                  <a:srgbClr val="FFFFFF"/>
                </a:solidFill>
              </a:rPr>
              <a:t>voûtes</a:t>
            </a:r>
            <a:r>
              <a:rPr sz="2800" b="0" dirty="0">
                <a:solidFill>
                  <a:srgbClr val="FFFFFF"/>
                </a:solidFill>
              </a:rPr>
              <a:t> = </a:t>
            </a:r>
            <a:r>
              <a:rPr sz="2800" b="1" dirty="0" err="1">
                <a:solidFill>
                  <a:srgbClr val="FFFFFF"/>
                </a:solidFill>
              </a:rPr>
              <a:t>répartition</a:t>
            </a:r>
            <a:r>
              <a:rPr sz="2800" b="0" dirty="0">
                <a:solidFill>
                  <a:srgbClr val="FFFFFF"/>
                </a:solidFill>
              </a:rPr>
              <a:t> &amp; </a:t>
            </a:r>
            <a:r>
              <a:rPr sz="2800" b="1" dirty="0" err="1">
                <a:solidFill>
                  <a:srgbClr val="FFFFFF"/>
                </a:solidFill>
              </a:rPr>
              <a:t>stabilité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2" y="503888"/>
            <a:ext cx="8578580" cy="589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897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231" y="350667"/>
            <a:ext cx="831349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sz="3200" dirty="0" err="1"/>
              <a:t>Fonctions</a:t>
            </a:r>
            <a:r>
              <a:rPr sz="3200" dirty="0"/>
              <a:t> – </a:t>
            </a:r>
            <a:r>
              <a:rPr sz="3200" dirty="0" err="1"/>
              <a:t>Soutien</a:t>
            </a:r>
            <a:r>
              <a:rPr sz="3200" dirty="0"/>
              <a:t> &amp; absorption des </a:t>
            </a:r>
            <a:r>
              <a:rPr sz="3200" dirty="0" err="1"/>
              <a:t>chocs</a:t>
            </a:r>
            <a:endParaRPr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19596" y="1166525"/>
            <a:ext cx="8238281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Soutien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tarse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postérieur</a:t>
            </a:r>
            <a:r>
              <a:rPr sz="2800" b="0" dirty="0">
                <a:solidFill>
                  <a:srgbClr val="FFFFFF"/>
                </a:solidFill>
              </a:rPr>
              <a:t> charge </a:t>
            </a:r>
            <a:r>
              <a:rPr sz="2800" b="0" dirty="0" err="1">
                <a:solidFill>
                  <a:srgbClr val="FFFFFF"/>
                </a:solidFill>
              </a:rPr>
              <a:t>axiale</a:t>
            </a:r>
            <a:r>
              <a:rPr sz="2800" b="0" dirty="0">
                <a:solidFill>
                  <a:srgbClr val="FFFFFF"/>
                </a:solidFill>
              </a:rPr>
              <a:t> ; </a:t>
            </a:r>
            <a:r>
              <a:rPr sz="2800" b="0" dirty="0" err="1">
                <a:solidFill>
                  <a:srgbClr val="FFFFFF"/>
                </a:solidFill>
              </a:rPr>
              <a:t>voûte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répartit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contraintes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Amorti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élasticité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aponévrose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Achille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>
                <a:solidFill>
                  <a:srgbClr val="FFFFFF"/>
                </a:solidFill>
              </a:rPr>
              <a:t>muscles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courts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→ </a:t>
            </a:r>
            <a:r>
              <a:rPr sz="2800" b="0" dirty="0" err="1">
                <a:solidFill>
                  <a:srgbClr val="FFFFFF"/>
                </a:solidFill>
              </a:rPr>
              <a:t>effet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ressort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Protection des </a:t>
            </a:r>
            <a:r>
              <a:rPr sz="2800" b="1" dirty="0" err="1" smtClean="0">
                <a:solidFill>
                  <a:srgbClr val="FFFFFF"/>
                </a:solidFill>
              </a:rPr>
              <a:t>genoux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/</a:t>
            </a:r>
            <a:r>
              <a:rPr sz="2800" b="1" dirty="0" err="1">
                <a:solidFill>
                  <a:srgbClr val="FFFFFF"/>
                </a:solidFill>
              </a:rPr>
              <a:t>hanche</a:t>
            </a:r>
            <a:r>
              <a:rPr sz="2800" b="1" dirty="0">
                <a:solidFill>
                  <a:srgbClr val="FFFFFF"/>
                </a:solidFill>
              </a:rPr>
              <a:t>/rachis</a:t>
            </a:r>
            <a:r>
              <a:rPr sz="2800" b="0" dirty="0">
                <a:solidFill>
                  <a:srgbClr val="FFFFFF"/>
                </a:solidFill>
              </a:rPr>
              <a:t> des impacts.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648" y="3405713"/>
            <a:ext cx="3879459" cy="315448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8046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Fonctions – Propulsion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330" y="1005840"/>
            <a:ext cx="8565230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Phase </a:t>
            </a:r>
            <a:r>
              <a:rPr sz="2800" b="0" dirty="0" err="1">
                <a:solidFill>
                  <a:srgbClr val="FFFFFF"/>
                </a:solidFill>
              </a:rPr>
              <a:t>terminale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d’appui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>
                <a:solidFill>
                  <a:srgbClr val="FFFFFF"/>
                </a:solidFill>
              </a:rPr>
              <a:t>triceps sural</a:t>
            </a:r>
            <a:r>
              <a:rPr sz="2800" b="0" dirty="0">
                <a:solidFill>
                  <a:srgbClr val="FFFFFF"/>
                </a:solidFill>
              </a:rPr>
              <a:t> (via </a:t>
            </a:r>
            <a:r>
              <a:rPr sz="2800" b="0" dirty="0" err="1">
                <a:solidFill>
                  <a:srgbClr val="FFFFFF"/>
                </a:solidFill>
              </a:rPr>
              <a:t>Achille</a:t>
            </a:r>
            <a:r>
              <a:rPr sz="2800" b="0" dirty="0">
                <a:solidFill>
                  <a:srgbClr val="FFFFFF"/>
                </a:solidFill>
              </a:rPr>
              <a:t>) </a:t>
            </a:r>
            <a:r>
              <a:rPr sz="2800" b="1" dirty="0" err="1">
                <a:solidFill>
                  <a:srgbClr val="FFFFFF"/>
                </a:solidFill>
              </a:rPr>
              <a:t>élève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le </a:t>
            </a:r>
            <a:r>
              <a:rPr sz="2800" b="1" dirty="0">
                <a:solidFill>
                  <a:srgbClr val="FFFFFF"/>
                </a:solidFill>
              </a:rPr>
              <a:t>talon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Les </a:t>
            </a:r>
            <a:r>
              <a:rPr sz="2800" b="1" dirty="0" err="1">
                <a:solidFill>
                  <a:srgbClr val="FFFFFF"/>
                </a:solidFill>
              </a:rPr>
              <a:t>fléchisseurs</a:t>
            </a:r>
            <a:r>
              <a:rPr sz="2800" b="1" dirty="0">
                <a:solidFill>
                  <a:srgbClr val="FFFFFF"/>
                </a:solidFill>
              </a:rPr>
              <a:t> des </a:t>
            </a:r>
            <a:r>
              <a:rPr sz="2800" b="1" dirty="0" err="1">
                <a:solidFill>
                  <a:srgbClr val="FFFFFF"/>
                </a:solidFill>
              </a:rPr>
              <a:t>orteils</a:t>
            </a:r>
            <a:r>
              <a:rPr sz="2800" b="0" dirty="0">
                <a:solidFill>
                  <a:srgbClr val="FFFFFF"/>
                </a:solidFill>
              </a:rPr>
              <a:t> et le </a:t>
            </a:r>
            <a:r>
              <a:rPr sz="2800" b="1" dirty="0">
                <a:solidFill>
                  <a:srgbClr val="FFFFFF"/>
                </a:solidFill>
              </a:rPr>
              <a:t>long </a:t>
            </a:r>
            <a:r>
              <a:rPr sz="2800" b="1" dirty="0" err="1">
                <a:solidFill>
                  <a:srgbClr val="FFFFFF"/>
                </a:solidFill>
              </a:rPr>
              <a:t>fibulaire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stabilisent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l’arche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Transmission </a:t>
            </a:r>
            <a:r>
              <a:rPr sz="2800" b="0" dirty="0" err="1">
                <a:solidFill>
                  <a:srgbClr val="FFFFFF"/>
                </a:solidFill>
              </a:rPr>
              <a:t>vers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avant</a:t>
            </a:r>
            <a:r>
              <a:rPr sz="2800" b="0" dirty="0">
                <a:solidFill>
                  <a:srgbClr val="FFFFFF"/>
                </a:solidFill>
              </a:rPr>
              <a:t>‑pied → </a:t>
            </a:r>
            <a:r>
              <a:rPr sz="2800" b="1" dirty="0" err="1">
                <a:solidFill>
                  <a:srgbClr val="FFFFFF"/>
                </a:solidFill>
              </a:rPr>
              <a:t>poussée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efficace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0" y="707367"/>
            <a:ext cx="8581632" cy="547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01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8046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Plan du chapitre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575" y="1005840"/>
            <a:ext cx="800841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1. </a:t>
            </a:r>
            <a:r>
              <a:rPr sz="2800" b="1" dirty="0">
                <a:solidFill>
                  <a:srgbClr val="FFFFFF"/>
                </a:solidFill>
              </a:rPr>
              <a:t>Structure </a:t>
            </a:r>
            <a:r>
              <a:rPr sz="2800" b="1" dirty="0" err="1">
                <a:solidFill>
                  <a:srgbClr val="FFFFFF"/>
                </a:solidFill>
              </a:rPr>
              <a:t>osseuse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arrière</a:t>
            </a:r>
            <a:r>
              <a:rPr sz="2800" b="0" dirty="0">
                <a:solidFill>
                  <a:srgbClr val="FFFFFF"/>
                </a:solidFill>
              </a:rPr>
              <a:t>/</a:t>
            </a:r>
            <a:r>
              <a:rPr sz="2800" b="0" dirty="0" err="1">
                <a:solidFill>
                  <a:srgbClr val="FFFFFF"/>
                </a:solidFill>
              </a:rPr>
              <a:t>moyen</a:t>
            </a:r>
            <a:r>
              <a:rPr sz="2800" b="0" dirty="0">
                <a:solidFill>
                  <a:srgbClr val="FFFFFF"/>
                </a:solidFill>
              </a:rPr>
              <a:t>/</a:t>
            </a:r>
            <a:r>
              <a:rPr sz="2800" b="0" dirty="0" err="1">
                <a:solidFill>
                  <a:srgbClr val="FFFFFF"/>
                </a:solidFill>
              </a:rPr>
              <a:t>avant</a:t>
            </a:r>
            <a:r>
              <a:rPr sz="2800" b="0" dirty="0">
                <a:solidFill>
                  <a:srgbClr val="FFFFFF"/>
                </a:solidFill>
              </a:rPr>
              <a:t>‑pied)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2. </a:t>
            </a:r>
            <a:r>
              <a:rPr sz="2800" b="1" dirty="0">
                <a:solidFill>
                  <a:srgbClr val="FFFFFF"/>
                </a:solidFill>
              </a:rPr>
              <a:t>Points </a:t>
            </a:r>
            <a:r>
              <a:rPr sz="2800" b="1" dirty="0" err="1">
                <a:solidFill>
                  <a:srgbClr val="FFFFFF"/>
                </a:solidFill>
              </a:rPr>
              <a:t>d’appui</a:t>
            </a:r>
            <a:r>
              <a:rPr sz="2800" b="1" dirty="0">
                <a:solidFill>
                  <a:srgbClr val="FFFFFF"/>
                </a:solidFill>
              </a:rPr>
              <a:t> &amp; </a:t>
            </a:r>
            <a:r>
              <a:rPr sz="2800" b="1" dirty="0" err="1">
                <a:solidFill>
                  <a:srgbClr val="FFFFFF"/>
                </a:solidFill>
              </a:rPr>
              <a:t>voûtes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plantaires</a:t>
            </a:r>
            <a:endParaRPr sz="2800" b="1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3. </a:t>
            </a:r>
            <a:r>
              <a:rPr sz="2800" b="1" dirty="0" err="1">
                <a:solidFill>
                  <a:srgbClr val="FFFFFF"/>
                </a:solidFill>
              </a:rPr>
              <a:t>Fonctions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principales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soutien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amorti</a:t>
            </a:r>
            <a:r>
              <a:rPr sz="2800" b="0" dirty="0">
                <a:solidFill>
                  <a:srgbClr val="FFFFFF"/>
                </a:solidFill>
              </a:rPr>
              <a:t>, propulsion,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équilibre</a:t>
            </a:r>
            <a:r>
              <a:rPr sz="2800" b="0" dirty="0">
                <a:solidFill>
                  <a:srgbClr val="FFFFFF"/>
                </a:solidFill>
              </a:rPr>
              <a:t>)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4. </a:t>
            </a:r>
            <a:r>
              <a:rPr sz="2800" b="1" dirty="0">
                <a:solidFill>
                  <a:srgbClr val="FFFFFF"/>
                </a:solidFill>
              </a:rPr>
              <a:t>Adaptation </a:t>
            </a:r>
            <a:r>
              <a:rPr sz="2800" b="1" dirty="0" err="1">
                <a:solidFill>
                  <a:srgbClr val="FFFFFF"/>
                </a:solidFill>
              </a:rPr>
              <a:t>fonctionnelle</a:t>
            </a:r>
            <a:r>
              <a:rPr sz="2800" b="0" dirty="0">
                <a:solidFill>
                  <a:srgbClr val="FFFFFF"/>
                </a:solidFill>
              </a:rPr>
              <a:t> (windlass)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5. </a:t>
            </a:r>
            <a:r>
              <a:rPr sz="2800" b="1" dirty="0" err="1">
                <a:solidFill>
                  <a:srgbClr val="FFFFFF"/>
                </a:solidFill>
              </a:rPr>
              <a:t>Synthèse</a:t>
            </a:r>
            <a:r>
              <a:rPr sz="2800" b="0" dirty="0">
                <a:solidFill>
                  <a:srgbClr val="FFFFFF"/>
                </a:solidFill>
              </a:rPr>
              <a:t> : pathologies </a:t>
            </a:r>
            <a:r>
              <a:rPr sz="2800" b="0" dirty="0" err="1">
                <a:solidFill>
                  <a:srgbClr val="FFFFFF"/>
                </a:solidFill>
              </a:rPr>
              <a:t>mécaniques</a:t>
            </a:r>
            <a:r>
              <a:rPr sz="2800" b="0" dirty="0">
                <a:solidFill>
                  <a:srgbClr val="FFFFFF"/>
                </a:solidFill>
              </a:rPr>
              <a:t> &amp; indications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orthétiques</a:t>
            </a:r>
            <a:endParaRPr sz="2800" b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8046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Fonctions – Équilibre &amp; proprioception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5" y="935707"/>
            <a:ext cx="7741863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Récepteurs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cutanés</a:t>
            </a:r>
            <a:r>
              <a:rPr sz="2800" b="1" dirty="0">
                <a:solidFill>
                  <a:srgbClr val="FFFFFF"/>
                </a:solidFill>
              </a:rPr>
              <a:t>/</a:t>
            </a:r>
            <a:r>
              <a:rPr sz="2800" b="1" dirty="0" err="1">
                <a:solidFill>
                  <a:srgbClr val="FFFFFF"/>
                </a:solidFill>
              </a:rPr>
              <a:t>tendineux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informent</a:t>
            </a:r>
            <a:r>
              <a:rPr sz="2800" b="0" dirty="0">
                <a:solidFill>
                  <a:srgbClr val="FFFFFF"/>
                </a:solidFill>
              </a:rPr>
              <a:t> le </a:t>
            </a:r>
            <a:r>
              <a:rPr sz="2800" b="1" dirty="0">
                <a:solidFill>
                  <a:srgbClr val="FFFFFF"/>
                </a:solidFill>
              </a:rPr>
              <a:t>SNC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en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continu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Régulation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posturale</a:t>
            </a:r>
            <a:r>
              <a:rPr sz="2800" b="0" dirty="0">
                <a:solidFill>
                  <a:srgbClr val="FFFFFF"/>
                </a:solidFill>
              </a:rPr>
              <a:t> &amp; adaptation aux </a:t>
            </a:r>
            <a:r>
              <a:rPr sz="2800" b="0" dirty="0" err="1">
                <a:solidFill>
                  <a:srgbClr val="FFFFFF"/>
                </a:solidFill>
              </a:rPr>
              <a:t>irrégularités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du </a:t>
            </a:r>
            <a:r>
              <a:rPr sz="2800" b="0" dirty="0">
                <a:solidFill>
                  <a:srgbClr val="FFFFFF"/>
                </a:solidFill>
              </a:rPr>
              <a:t>sol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Mouvements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combinés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éversion</a:t>
            </a:r>
            <a:r>
              <a:rPr sz="2800" b="1" dirty="0">
                <a:solidFill>
                  <a:srgbClr val="FFFFFF"/>
                </a:solidFill>
              </a:rPr>
              <a:t>/inversion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pronation/supination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(3 plans).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60" y="5013294"/>
            <a:ext cx="38862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5" y="521818"/>
            <a:ext cx="8891097" cy="545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67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1" y="833686"/>
            <a:ext cx="8759106" cy="480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466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708" y="306280"/>
            <a:ext cx="842942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Adaptation </a:t>
            </a:r>
            <a:r>
              <a:rPr dirty="0" err="1"/>
              <a:t>fonctionnelle</a:t>
            </a:r>
            <a:r>
              <a:rPr dirty="0"/>
              <a:t> – </a:t>
            </a:r>
            <a:endParaRPr lang="fr-FR" dirty="0" smtClean="0"/>
          </a:p>
          <a:p>
            <a:pPr>
              <a:defRPr sz="3600" b="1">
                <a:solidFill>
                  <a:srgbClr val="FFFFFF"/>
                </a:solidFill>
              </a:defRPr>
            </a:pPr>
            <a:r>
              <a:rPr lang="fr-FR" dirty="0"/>
              <a:t>	</a:t>
            </a:r>
            <a:r>
              <a:rPr lang="fr-FR" dirty="0" smtClean="0"/>
              <a:t>							</a:t>
            </a:r>
            <a:r>
              <a:rPr dirty="0" err="1" smtClean="0"/>
              <a:t>mécanisme</a:t>
            </a:r>
            <a:r>
              <a:rPr dirty="0" smtClean="0"/>
              <a:t> </a:t>
            </a:r>
            <a:r>
              <a:rPr dirty="0"/>
              <a:t>du </a:t>
            </a:r>
            <a:r>
              <a:rPr dirty="0" smtClean="0"/>
              <a:t>windlass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79394" y="1506609"/>
            <a:ext cx="8325612" cy="25237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Transition </a:t>
            </a:r>
            <a:r>
              <a:rPr sz="2800" b="1" dirty="0" err="1">
                <a:solidFill>
                  <a:srgbClr val="FFFFFF"/>
                </a:solidFill>
              </a:rPr>
              <a:t>amortisseur</a:t>
            </a:r>
            <a:r>
              <a:rPr sz="2800" b="1" dirty="0">
                <a:solidFill>
                  <a:srgbClr val="FFFFFF"/>
                </a:solidFill>
              </a:rPr>
              <a:t> → propulsion </a:t>
            </a:r>
            <a:r>
              <a:rPr sz="2800" b="1" dirty="0" err="1">
                <a:solidFill>
                  <a:srgbClr val="FFFFFF"/>
                </a:solidFill>
              </a:rPr>
              <a:t>rigide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Mise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en</a:t>
            </a:r>
            <a:r>
              <a:rPr sz="2800" b="0" dirty="0">
                <a:solidFill>
                  <a:srgbClr val="FFFFFF"/>
                </a:solidFill>
              </a:rPr>
              <a:t> tension de </a:t>
            </a:r>
            <a:r>
              <a:rPr sz="2800" b="0" dirty="0" err="1">
                <a:solidFill>
                  <a:srgbClr val="FFFFFF"/>
                </a:solidFill>
              </a:rPr>
              <a:t>l’</a:t>
            </a:r>
            <a:r>
              <a:rPr sz="2800" b="1" dirty="0" err="1">
                <a:solidFill>
                  <a:srgbClr val="FFFFFF"/>
                </a:solidFill>
              </a:rPr>
              <a:t>aponévrose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plantaire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effet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treuil</a:t>
            </a:r>
            <a:r>
              <a:rPr sz="2800" b="0" dirty="0" smtClean="0">
                <a:solidFill>
                  <a:srgbClr val="FFFFFF"/>
                </a:solidFill>
              </a:rPr>
              <a:t>).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Équilibre</a:t>
            </a:r>
            <a:r>
              <a:rPr sz="2800" b="0" dirty="0">
                <a:solidFill>
                  <a:srgbClr val="FFFFFF"/>
                </a:solidFill>
              </a:rPr>
              <a:t> fin </a:t>
            </a:r>
            <a:r>
              <a:rPr sz="2800" b="1" dirty="0" err="1">
                <a:solidFill>
                  <a:srgbClr val="FFFFFF"/>
                </a:solidFill>
              </a:rPr>
              <a:t>souplesse</a:t>
            </a:r>
            <a:r>
              <a:rPr sz="2800" b="1" dirty="0">
                <a:solidFill>
                  <a:srgbClr val="FFFFFF"/>
                </a:solidFill>
              </a:rPr>
              <a:t>/</a:t>
            </a:r>
            <a:r>
              <a:rPr sz="2800" b="1" dirty="0" err="1">
                <a:solidFill>
                  <a:srgbClr val="FFFFFF"/>
                </a:solidFill>
              </a:rPr>
              <a:t>stabilité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ligamentaire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9" y="741872"/>
            <a:ext cx="8667878" cy="511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940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0" y="754552"/>
            <a:ext cx="8917976" cy="519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424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06279"/>
            <a:ext cx="8046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 err="1"/>
              <a:t>Synthèse</a:t>
            </a:r>
            <a:r>
              <a:rPr dirty="0"/>
              <a:t> – </a:t>
            </a:r>
            <a:r>
              <a:rPr dirty="0" err="1"/>
              <a:t>Rôle</a:t>
            </a:r>
            <a:r>
              <a:rPr dirty="0"/>
              <a:t> </a:t>
            </a:r>
            <a:r>
              <a:rPr dirty="0" err="1"/>
              <a:t>clinique</a:t>
            </a:r>
            <a:r>
              <a:rPr dirty="0"/>
              <a:t> &amp; </a:t>
            </a:r>
            <a:r>
              <a:rPr dirty="0" err="1"/>
              <a:t>orthétique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292963" y="854919"/>
            <a:ext cx="8553880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Le pied = </a:t>
            </a:r>
            <a:r>
              <a:rPr sz="2800" b="1" dirty="0" err="1">
                <a:solidFill>
                  <a:srgbClr val="FFFFFF"/>
                </a:solidFill>
              </a:rPr>
              <a:t>soutien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>
                <a:solidFill>
                  <a:srgbClr val="FFFFFF"/>
                </a:solidFill>
              </a:rPr>
              <a:t>locomotion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organe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sensoriel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adaptation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Comprendre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l’anatomie</a:t>
            </a:r>
            <a:r>
              <a:rPr sz="2800" b="0" dirty="0">
                <a:solidFill>
                  <a:srgbClr val="FFFFFF"/>
                </a:solidFill>
              </a:rPr>
              <a:t>/</a:t>
            </a:r>
            <a:r>
              <a:rPr sz="2800" b="0" dirty="0" err="1">
                <a:solidFill>
                  <a:srgbClr val="FFFFFF"/>
                </a:solidFill>
              </a:rPr>
              <a:t>fonction</a:t>
            </a:r>
            <a:r>
              <a:rPr sz="2800" b="0" dirty="0">
                <a:solidFill>
                  <a:srgbClr val="FFFFFF"/>
                </a:solidFill>
              </a:rPr>
              <a:t> = </a:t>
            </a:r>
            <a:r>
              <a:rPr sz="2800" b="0" dirty="0" err="1">
                <a:solidFill>
                  <a:srgbClr val="FFFFFF"/>
                </a:solidFill>
              </a:rPr>
              <a:t>clé</a:t>
            </a:r>
            <a:r>
              <a:rPr sz="2800" b="0" dirty="0">
                <a:solidFill>
                  <a:srgbClr val="FFFFFF"/>
                </a:solidFill>
              </a:rPr>
              <a:t> des </a:t>
            </a:r>
            <a:r>
              <a:rPr sz="2800" b="1" dirty="0">
                <a:solidFill>
                  <a:srgbClr val="FFFFFF"/>
                </a:solidFill>
              </a:rPr>
              <a:t>pathologies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mécaniques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(plat/</a:t>
            </a:r>
            <a:r>
              <a:rPr sz="2800" b="0" dirty="0" err="1">
                <a:solidFill>
                  <a:srgbClr val="FFFFFF"/>
                </a:solidFill>
              </a:rPr>
              <a:t>creux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>
                <a:solidFill>
                  <a:srgbClr val="FFFFFF"/>
                </a:solidFill>
              </a:rPr>
              <a:t>HV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métatarsalgies</a:t>
            </a:r>
            <a:r>
              <a:rPr sz="2800" b="0" dirty="0" smtClean="0">
                <a:solidFill>
                  <a:srgbClr val="FFFFFF"/>
                </a:solidFill>
              </a:rPr>
              <a:t>).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Indications </a:t>
            </a:r>
            <a:r>
              <a:rPr sz="2800" b="0" dirty="0" err="1">
                <a:solidFill>
                  <a:srgbClr val="FFFFFF"/>
                </a:solidFill>
              </a:rPr>
              <a:t>orthétiques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semelles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releveurs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chaussures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thérapeutiques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orthèses</a:t>
            </a:r>
            <a:r>
              <a:rPr sz="2800" b="0" dirty="0">
                <a:solidFill>
                  <a:srgbClr val="FFFFFF"/>
                </a:solidFill>
              </a:rPr>
              <a:t> de correction/</a:t>
            </a:r>
            <a:r>
              <a:rPr sz="2800" b="0" dirty="0" err="1">
                <a:solidFill>
                  <a:srgbClr val="FFFFFF"/>
                </a:solidFill>
              </a:rPr>
              <a:t>décharge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8046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Structure </a:t>
            </a:r>
            <a:r>
              <a:rPr dirty="0" err="1"/>
              <a:t>osseuse</a:t>
            </a:r>
            <a:r>
              <a:rPr dirty="0"/>
              <a:t> – </a:t>
            </a:r>
            <a:r>
              <a:rPr dirty="0" err="1"/>
              <a:t>Vue</a:t>
            </a:r>
            <a:r>
              <a:rPr dirty="0"/>
              <a:t> </a:t>
            </a:r>
            <a:r>
              <a:rPr dirty="0" err="1"/>
              <a:t>d’ensemble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204186" y="1018269"/>
            <a:ext cx="7827143" cy="20928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Le pied = 26 </a:t>
            </a:r>
            <a:r>
              <a:rPr sz="2800" b="0" dirty="0" err="1">
                <a:solidFill>
                  <a:srgbClr val="FFFFFF"/>
                </a:solidFill>
              </a:rPr>
              <a:t>os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articulés</a:t>
            </a:r>
            <a:r>
              <a:rPr sz="2800" b="0" dirty="0">
                <a:solidFill>
                  <a:srgbClr val="FFFFFF"/>
                </a:solidFill>
              </a:rPr>
              <a:t> par des surfaces </a:t>
            </a:r>
            <a:r>
              <a:rPr sz="2800" b="1" dirty="0" err="1">
                <a:solidFill>
                  <a:srgbClr val="FFFFFF"/>
                </a:solidFill>
              </a:rPr>
              <a:t>synoviales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Renforcé</a:t>
            </a:r>
            <a:r>
              <a:rPr sz="2800" b="0" dirty="0">
                <a:solidFill>
                  <a:srgbClr val="FFFFFF"/>
                </a:solidFill>
              </a:rPr>
              <a:t> par </a:t>
            </a:r>
            <a:r>
              <a:rPr sz="2800" b="1" dirty="0">
                <a:solidFill>
                  <a:srgbClr val="FFFFFF"/>
                </a:solidFill>
              </a:rPr>
              <a:t>ligaments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mobilisé</a:t>
            </a:r>
            <a:r>
              <a:rPr sz="2800" b="0" dirty="0">
                <a:solidFill>
                  <a:srgbClr val="FFFFFF"/>
                </a:solidFill>
              </a:rPr>
              <a:t> par </a:t>
            </a:r>
            <a:r>
              <a:rPr sz="2800" b="1" dirty="0">
                <a:solidFill>
                  <a:srgbClr val="FFFFFF"/>
                </a:solidFill>
              </a:rPr>
              <a:t>&gt;100 muscles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&amp; </a:t>
            </a:r>
            <a:r>
              <a:rPr sz="2800" b="1" dirty="0">
                <a:solidFill>
                  <a:srgbClr val="FFFFFF"/>
                </a:solidFill>
              </a:rPr>
              <a:t>tendons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Organisation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en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trois</a:t>
            </a:r>
            <a:r>
              <a:rPr sz="2800" b="1" dirty="0">
                <a:solidFill>
                  <a:srgbClr val="FFFFFF"/>
                </a:solidFill>
              </a:rPr>
              <a:t> segments </a:t>
            </a:r>
            <a:r>
              <a:rPr sz="2800" b="1" dirty="0" err="1">
                <a:solidFill>
                  <a:srgbClr val="FFFFFF"/>
                </a:solidFill>
              </a:rPr>
              <a:t>fonctionnels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6" y="3231472"/>
            <a:ext cx="2511722" cy="31930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8046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Tarse (arrière &amp; moyen‑pied)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229" y="1255302"/>
            <a:ext cx="5488747" cy="25237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Os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>
                <a:solidFill>
                  <a:srgbClr val="FFFFFF"/>
                </a:solidFill>
              </a:rPr>
              <a:t>talus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calcanéus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naviculaire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cuboïde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>
                <a:solidFill>
                  <a:srgbClr val="FFFFFF"/>
                </a:solidFill>
              </a:rPr>
              <a:t>3 </a:t>
            </a:r>
            <a:r>
              <a:rPr sz="2800" b="1" dirty="0" err="1">
                <a:solidFill>
                  <a:srgbClr val="FFFFFF"/>
                </a:solidFill>
              </a:rPr>
              <a:t>cunéiformes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Fonctions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soutien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amortissement</a:t>
            </a:r>
            <a:r>
              <a:rPr sz="2800" b="0" dirty="0" smtClean="0">
                <a:solidFill>
                  <a:srgbClr val="FFFFFF"/>
                </a:solidFill>
              </a:rPr>
              <a:t>,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1" dirty="0">
                <a:solidFill>
                  <a:srgbClr val="FFFFFF"/>
                </a:solidFill>
              </a:rPr>
              <a:t>adaptation au terrain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96" y="3400147"/>
            <a:ext cx="3251683" cy="31826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2" y="836761"/>
            <a:ext cx="8502389" cy="514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498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8046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Métatarse &amp; phalanges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617" y="1036024"/>
            <a:ext cx="7464479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>
                <a:solidFill>
                  <a:srgbClr val="FFFFFF"/>
                </a:solidFill>
              </a:rPr>
              <a:t>5 </a:t>
            </a:r>
            <a:r>
              <a:rPr sz="2800" b="1" dirty="0" err="1">
                <a:solidFill>
                  <a:srgbClr val="FFFFFF"/>
                </a:solidFill>
              </a:rPr>
              <a:t>métatarsiens</a:t>
            </a:r>
            <a:r>
              <a:rPr sz="2800" b="0" dirty="0">
                <a:solidFill>
                  <a:srgbClr val="FFFFFF"/>
                </a:solidFill>
              </a:rPr>
              <a:t> (I à V) → </a:t>
            </a:r>
            <a:r>
              <a:rPr sz="2800" b="1" dirty="0">
                <a:solidFill>
                  <a:srgbClr val="FFFFFF"/>
                </a:solidFill>
              </a:rPr>
              <a:t>transmission du </a:t>
            </a:r>
            <a:r>
              <a:rPr sz="2800" b="1" dirty="0" err="1">
                <a:solidFill>
                  <a:srgbClr val="FFFFFF"/>
                </a:solidFill>
              </a:rPr>
              <a:t>poids</a:t>
            </a:r>
            <a:r>
              <a:rPr sz="2800" b="0" dirty="0">
                <a:solidFill>
                  <a:srgbClr val="FFFFFF"/>
                </a:solidFill>
              </a:rPr>
              <a:t> &amp;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levier </a:t>
            </a:r>
            <a:r>
              <a:rPr sz="2800" b="1" dirty="0">
                <a:solidFill>
                  <a:srgbClr val="FFFFFF"/>
                </a:solidFill>
              </a:rPr>
              <a:t>de propulsion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>
                <a:solidFill>
                  <a:srgbClr val="FFFFFF"/>
                </a:solidFill>
              </a:rPr>
              <a:t>14 phalanges</a:t>
            </a:r>
            <a:r>
              <a:rPr sz="2800" b="0" dirty="0">
                <a:solidFill>
                  <a:srgbClr val="FFFFFF"/>
                </a:solidFill>
              </a:rPr>
              <a:t> : 2 pour </a:t>
            </a:r>
            <a:r>
              <a:rPr sz="2800" b="0" dirty="0" err="1">
                <a:solidFill>
                  <a:srgbClr val="FFFFFF"/>
                </a:solidFill>
              </a:rPr>
              <a:t>l’</a:t>
            </a:r>
            <a:r>
              <a:rPr sz="2800" b="1" dirty="0" err="1">
                <a:solidFill>
                  <a:srgbClr val="FFFFFF"/>
                </a:solidFill>
              </a:rPr>
              <a:t>hallux</a:t>
            </a:r>
            <a:r>
              <a:rPr sz="2800" b="0" dirty="0">
                <a:solidFill>
                  <a:srgbClr val="FFFFFF"/>
                </a:solidFill>
              </a:rPr>
              <a:t>, 3 pour les </a:t>
            </a:r>
            <a:r>
              <a:rPr sz="2800" b="0" dirty="0" err="1">
                <a:solidFill>
                  <a:srgbClr val="FFFFFF"/>
                </a:solidFill>
              </a:rPr>
              <a:t>autres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Rôle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>
                <a:solidFill>
                  <a:srgbClr val="FFFFFF"/>
                </a:solidFill>
              </a:rPr>
              <a:t>adaptation au sol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équilibre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>
                <a:solidFill>
                  <a:srgbClr val="FFFFFF"/>
                </a:solidFill>
              </a:rPr>
              <a:t>propulsion fine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66" y="3116061"/>
            <a:ext cx="2707254" cy="34416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3" y="724619"/>
            <a:ext cx="8693096" cy="543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437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8046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Arrière‑pied : talus &amp; calcanéus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697" y="991636"/>
            <a:ext cx="7737375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Calcanéus</a:t>
            </a:r>
            <a:r>
              <a:rPr sz="2800" b="0" dirty="0">
                <a:solidFill>
                  <a:srgbClr val="FFFFFF"/>
                </a:solidFill>
              </a:rPr>
              <a:t> : talon </a:t>
            </a:r>
            <a:r>
              <a:rPr sz="2800" b="0" dirty="0" err="1">
                <a:solidFill>
                  <a:srgbClr val="FFFFFF"/>
                </a:solidFill>
              </a:rPr>
              <a:t>porteur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ancrage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>
                <a:solidFill>
                  <a:srgbClr val="FFFFFF"/>
                </a:solidFill>
              </a:rPr>
              <a:t>tendon </a:t>
            </a:r>
            <a:r>
              <a:rPr sz="2800" b="1" dirty="0" err="1">
                <a:solidFill>
                  <a:srgbClr val="FFFFFF"/>
                </a:solidFill>
              </a:rPr>
              <a:t>d’Achille</a:t>
            </a:r>
            <a:r>
              <a:rPr sz="2800" b="0" dirty="0" smtClean="0">
                <a:solidFill>
                  <a:srgbClr val="FFFFFF"/>
                </a:solidFill>
              </a:rPr>
              <a:t>,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levier </a:t>
            </a:r>
            <a:r>
              <a:rPr sz="2800" b="1" dirty="0">
                <a:solidFill>
                  <a:srgbClr val="FFFFFF"/>
                </a:solidFill>
              </a:rPr>
              <a:t>triceps sural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>
                <a:solidFill>
                  <a:srgbClr val="FFFFFF"/>
                </a:solidFill>
              </a:rPr>
              <a:t>Talus</a:t>
            </a:r>
            <a:r>
              <a:rPr sz="2800" b="0" dirty="0">
                <a:solidFill>
                  <a:srgbClr val="FFFFFF"/>
                </a:solidFill>
              </a:rPr>
              <a:t> : sans insertion </a:t>
            </a:r>
            <a:r>
              <a:rPr sz="2800" b="0" dirty="0" err="1">
                <a:solidFill>
                  <a:srgbClr val="FFFFFF"/>
                </a:solidFill>
              </a:rPr>
              <a:t>musculaire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charnière</a:t>
            </a:r>
            <a:r>
              <a:rPr sz="2800" b="0" dirty="0">
                <a:solidFill>
                  <a:srgbClr val="FFFFFF"/>
                </a:solidFill>
              </a:rPr>
              <a:t> de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transmission </a:t>
            </a:r>
            <a:r>
              <a:rPr sz="2800" b="0" dirty="0">
                <a:solidFill>
                  <a:srgbClr val="FFFFFF"/>
                </a:solidFill>
              </a:rPr>
              <a:t>(</a:t>
            </a:r>
            <a:r>
              <a:rPr sz="2800" b="0" dirty="0" err="1">
                <a:solidFill>
                  <a:srgbClr val="FFFFFF"/>
                </a:solidFill>
              </a:rPr>
              <a:t>tibio‑talienne</a:t>
            </a:r>
            <a:r>
              <a:rPr sz="2800" b="0" dirty="0">
                <a:solidFill>
                  <a:srgbClr val="FFFFFF"/>
                </a:solidFill>
              </a:rPr>
              <a:t> &amp; sous‑</a:t>
            </a:r>
            <a:r>
              <a:rPr sz="2800" b="0" dirty="0" err="1">
                <a:solidFill>
                  <a:srgbClr val="FFFFFF"/>
                </a:solidFill>
              </a:rPr>
              <a:t>talienne</a:t>
            </a:r>
            <a:r>
              <a:rPr sz="2800" b="0" dirty="0" smtClean="0">
                <a:solidFill>
                  <a:srgbClr val="FFFFFF"/>
                </a:solidFill>
              </a:rPr>
              <a:t>).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Articulation </a:t>
            </a:r>
            <a:r>
              <a:rPr sz="2800" b="1" dirty="0" err="1">
                <a:solidFill>
                  <a:srgbClr val="FFFFFF"/>
                </a:solidFill>
              </a:rPr>
              <a:t>subtalaire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clé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>
                <a:solidFill>
                  <a:srgbClr val="FFFFFF"/>
                </a:solidFill>
              </a:rPr>
              <a:t>supination/pronation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21" y="4377178"/>
            <a:ext cx="6069778" cy="22679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4" y="621102"/>
            <a:ext cx="8977251" cy="543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894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533</Words>
  <Application>Microsoft Office PowerPoint</Application>
  <PresentationFormat>Affichage à l'écran (4:3)</PresentationFormat>
  <Paragraphs>127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Apex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cp:keywords/>
  <dc:description>generated using python-pptx</dc:description>
  <cp:lastModifiedBy>Arnaud Cinturel</cp:lastModifiedBy>
  <cp:revision>6</cp:revision>
  <dcterms:created xsi:type="dcterms:W3CDTF">2013-01-27T09:14:16Z</dcterms:created>
  <dcterms:modified xsi:type="dcterms:W3CDTF">2026-01-23T18:05:04Z</dcterms:modified>
  <cp:category/>
</cp:coreProperties>
</file>