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72" r:id="rId7"/>
    <p:sldId id="273" r:id="rId8"/>
    <p:sldId id="274" r:id="rId9"/>
    <p:sldId id="275" r:id="rId10"/>
    <p:sldId id="276" r:id="rId11"/>
    <p:sldId id="260" r:id="rId12"/>
    <p:sldId id="261" r:id="rId13"/>
    <p:sldId id="277" r:id="rId14"/>
    <p:sldId id="262" r:id="rId15"/>
    <p:sldId id="278" r:id="rId16"/>
    <p:sldId id="279" r:id="rId17"/>
    <p:sldId id="280" r:id="rId18"/>
    <p:sldId id="281" r:id="rId19"/>
    <p:sldId id="282" r:id="rId20"/>
    <p:sldId id="263" r:id="rId21"/>
    <p:sldId id="264" r:id="rId22"/>
    <p:sldId id="265" r:id="rId23"/>
    <p:sldId id="266" r:id="rId24"/>
    <p:sldId id="267" r:id="rId25"/>
    <p:sldId id="268" r:id="rId26"/>
    <p:sldId id="288" r:id="rId27"/>
    <p:sldId id="283" r:id="rId28"/>
    <p:sldId id="289" r:id="rId29"/>
    <p:sldId id="284" r:id="rId30"/>
    <p:sldId id="285" r:id="rId31"/>
    <p:sldId id="290" r:id="rId32"/>
    <p:sldId id="291" r:id="rId33"/>
    <p:sldId id="292" r:id="rId34"/>
    <p:sldId id="286" r:id="rId35"/>
    <p:sldId id="287" r:id="rId36"/>
    <p:sldId id="293" r:id="rId37"/>
    <p:sldId id="294" r:id="rId38"/>
    <p:sldId id="269" r:id="rId39"/>
    <p:sldId id="270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425" y="306280"/>
            <a:ext cx="8046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/>
              <a:t>Pathologies </a:t>
            </a:r>
            <a:r>
              <a:rPr dirty="0" err="1"/>
              <a:t>courantes</a:t>
            </a:r>
            <a:r>
              <a:rPr dirty="0"/>
              <a:t> du pied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5208" y="1076862"/>
            <a:ext cx="7677294" cy="38164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Le pied : </a:t>
            </a:r>
            <a:r>
              <a:rPr sz="2800" b="1" dirty="0" err="1">
                <a:solidFill>
                  <a:srgbClr val="FFFFFF"/>
                </a:solidFill>
              </a:rPr>
              <a:t>carrefour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biomécanique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assurant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soutien</a:t>
            </a:r>
            <a:r>
              <a:rPr sz="2800" b="0" dirty="0" smtClean="0">
                <a:solidFill>
                  <a:srgbClr val="FFFFFF"/>
                </a:solidFill>
              </a:rPr>
              <a:t>,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amorti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>
                <a:solidFill>
                  <a:srgbClr val="FFFFFF"/>
                </a:solidFill>
              </a:rPr>
              <a:t>propulsion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Les pathologies </a:t>
            </a:r>
            <a:r>
              <a:rPr sz="2800" b="0" dirty="0" err="1">
                <a:solidFill>
                  <a:srgbClr val="FFFFFF"/>
                </a:solidFill>
              </a:rPr>
              <a:t>résultent</a:t>
            </a:r>
            <a:r>
              <a:rPr sz="2800" b="0" dirty="0">
                <a:solidFill>
                  <a:srgbClr val="FFFFFF"/>
                </a:solidFill>
              </a:rPr>
              <a:t> d’un </a:t>
            </a:r>
            <a:r>
              <a:rPr sz="2800" b="1" dirty="0" err="1">
                <a:solidFill>
                  <a:srgbClr val="FFFFFF"/>
                </a:solidFill>
              </a:rPr>
              <a:t>déséquilibre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smtClean="0">
                <a:solidFill>
                  <a:srgbClr val="FFFFFF"/>
                </a:solidFill>
              </a:rPr>
              <a:t>entre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contraintes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mécaniques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anatomie</a:t>
            </a:r>
            <a:r>
              <a:rPr sz="2800" b="0" dirty="0">
                <a:solidFill>
                  <a:srgbClr val="FFFFFF"/>
                </a:solidFill>
              </a:rPr>
              <a:t> et </a:t>
            </a:r>
            <a:r>
              <a:rPr sz="2800" b="0" dirty="0" err="1">
                <a:solidFill>
                  <a:srgbClr val="FFFFFF"/>
                </a:solidFill>
              </a:rPr>
              <a:t>chaussage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Facteurs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aggravants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 err="1">
                <a:solidFill>
                  <a:srgbClr val="FFFFFF"/>
                </a:solidFill>
              </a:rPr>
              <a:t>sédentarité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surpoids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suractivité</a:t>
            </a:r>
            <a:r>
              <a:rPr sz="2800" b="1" dirty="0" smtClean="0">
                <a:solidFill>
                  <a:srgbClr val="FFFFFF"/>
                </a:solidFill>
              </a:rPr>
              <a:t> </a:t>
            </a:r>
            <a:r>
              <a:rPr sz="2800" b="1" dirty="0">
                <a:solidFill>
                  <a:srgbClr val="FFFFFF"/>
                </a:solidFill>
              </a:rPr>
              <a:t>sportive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90" y="1112807"/>
            <a:ext cx="8654683" cy="385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38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8046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B. Hallux valgus – Définition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186" y="1018269"/>
            <a:ext cx="7846379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Déviation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latérale</a:t>
            </a:r>
            <a:r>
              <a:rPr sz="2800" b="0" dirty="0">
                <a:solidFill>
                  <a:srgbClr val="FFFFFF"/>
                </a:solidFill>
              </a:rPr>
              <a:t> de </a:t>
            </a:r>
            <a:r>
              <a:rPr sz="2800" b="0" dirty="0" err="1">
                <a:solidFill>
                  <a:srgbClr val="FFFFFF"/>
                </a:solidFill>
              </a:rPr>
              <a:t>l’</a:t>
            </a:r>
            <a:r>
              <a:rPr sz="2800" b="1" dirty="0" err="1">
                <a:solidFill>
                  <a:srgbClr val="FFFFFF"/>
                </a:solidFill>
              </a:rPr>
              <a:t>hallux</a:t>
            </a:r>
            <a:r>
              <a:rPr sz="2800" b="0" dirty="0">
                <a:solidFill>
                  <a:srgbClr val="FFFFFF"/>
                </a:solidFill>
              </a:rPr>
              <a:t> + </a:t>
            </a:r>
            <a:r>
              <a:rPr sz="2800" b="0" dirty="0" err="1">
                <a:solidFill>
                  <a:srgbClr val="FFFFFF"/>
                </a:solidFill>
              </a:rPr>
              <a:t>déviation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médiale</a:t>
            </a:r>
            <a:r>
              <a:rPr sz="2800" b="0" dirty="0">
                <a:solidFill>
                  <a:srgbClr val="FFFFFF"/>
                </a:solidFill>
              </a:rPr>
              <a:t> du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smtClean="0">
                <a:solidFill>
                  <a:srgbClr val="FFFFFF"/>
                </a:solidFill>
              </a:rPr>
              <a:t>1er </a:t>
            </a:r>
            <a:r>
              <a:rPr sz="2800" b="1" dirty="0" err="1">
                <a:solidFill>
                  <a:srgbClr val="FFFFFF"/>
                </a:solidFill>
              </a:rPr>
              <a:t>métatarsien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Proéminence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douloureuse</a:t>
            </a:r>
            <a:r>
              <a:rPr sz="2800" b="0" dirty="0">
                <a:solidFill>
                  <a:srgbClr val="FFFFFF"/>
                </a:solidFill>
              </a:rPr>
              <a:t> = </a:t>
            </a:r>
            <a:r>
              <a:rPr sz="2800" b="1" dirty="0" err="1">
                <a:solidFill>
                  <a:srgbClr val="FFFFFF"/>
                </a:solidFill>
              </a:rPr>
              <a:t>oignon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lang="fr-FR" sz="280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Pathologie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évolutive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multifactorielle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féminine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prédominante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007" y="3915053"/>
            <a:ext cx="3829877" cy="28299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2761"/>
            <a:ext cx="8046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/>
              <a:t>B. Hallux valgus – </a:t>
            </a:r>
            <a:r>
              <a:rPr dirty="0" err="1"/>
              <a:t>Étiopathogénie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577049" y="1202036"/>
            <a:ext cx="7820089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Facteurs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 err="1">
                <a:solidFill>
                  <a:srgbClr val="FFFFFF"/>
                </a:solidFill>
              </a:rPr>
              <a:t>hérédité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hyperlaxité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chaussures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 smtClean="0">
                <a:solidFill>
                  <a:srgbClr val="FFFFFF"/>
                </a:solidFill>
              </a:rPr>
              <a:t>étroites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smtClean="0">
                <a:solidFill>
                  <a:srgbClr val="FFFFFF"/>
                </a:solidFill>
              </a:rPr>
              <a:t>/</a:t>
            </a:r>
            <a:r>
              <a:rPr sz="2800" b="1" dirty="0">
                <a:solidFill>
                  <a:srgbClr val="FFFFFF"/>
                </a:solidFill>
              </a:rPr>
              <a:t>talons </a:t>
            </a:r>
            <a:r>
              <a:rPr sz="2800" b="1" dirty="0" err="1">
                <a:solidFill>
                  <a:srgbClr val="FFFFFF"/>
                </a:solidFill>
              </a:rPr>
              <a:t>hauts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Facteurs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métaboliques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 err="1">
                <a:solidFill>
                  <a:srgbClr val="FFFFFF"/>
                </a:solidFill>
              </a:rPr>
              <a:t>arthrose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>
                <a:solidFill>
                  <a:srgbClr val="FFFFFF"/>
                </a:solidFill>
              </a:rPr>
              <a:t>PR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>
                <a:solidFill>
                  <a:srgbClr val="FFFFFF"/>
                </a:solidFill>
              </a:rPr>
              <a:t>pied plat 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smtClean="0">
                <a:solidFill>
                  <a:srgbClr val="FFFFFF"/>
                </a:solidFill>
              </a:rPr>
              <a:t>valgus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Troubles </a:t>
            </a:r>
            <a:r>
              <a:rPr sz="2800" b="0" dirty="0" err="1">
                <a:solidFill>
                  <a:srgbClr val="FFFFFF"/>
                </a:solidFill>
              </a:rPr>
              <a:t>statiques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associés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 err="1">
                <a:solidFill>
                  <a:srgbClr val="FFFFFF"/>
                </a:solidFill>
              </a:rPr>
              <a:t>avant</a:t>
            </a:r>
            <a:r>
              <a:rPr sz="2800" b="1" dirty="0">
                <a:solidFill>
                  <a:srgbClr val="FFFFFF"/>
                </a:solidFill>
              </a:rPr>
              <a:t>-pied large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066" y="4587578"/>
            <a:ext cx="2140120" cy="22203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9" y="293298"/>
            <a:ext cx="8807812" cy="565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208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8046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B. Hallux valgus – Clinique &amp; traitement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575" y="695122"/>
            <a:ext cx="6980437" cy="46782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Douleur</a:t>
            </a:r>
            <a:r>
              <a:rPr sz="2800" b="0" dirty="0">
                <a:solidFill>
                  <a:srgbClr val="FFFFFF"/>
                </a:solidFill>
              </a:rPr>
              <a:t> à la base du 1er </a:t>
            </a:r>
            <a:r>
              <a:rPr sz="2800" b="0" dirty="0" err="1">
                <a:solidFill>
                  <a:srgbClr val="FFFFFF"/>
                </a:solidFill>
              </a:rPr>
              <a:t>orteil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bursite</a:t>
            </a:r>
            <a:r>
              <a:rPr sz="2800" b="0" dirty="0">
                <a:solidFill>
                  <a:srgbClr val="FFFFFF"/>
                </a:solidFill>
              </a:rPr>
              <a:t> locale,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conflit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chaussure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Orthopédie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 err="1">
                <a:solidFill>
                  <a:srgbClr val="FFFFFF"/>
                </a:solidFill>
              </a:rPr>
              <a:t>orthèses</a:t>
            </a:r>
            <a:r>
              <a:rPr sz="2800" b="1" dirty="0">
                <a:solidFill>
                  <a:srgbClr val="FFFFFF"/>
                </a:solidFill>
              </a:rPr>
              <a:t> nocturnes </a:t>
            </a:r>
            <a:r>
              <a:rPr sz="2800" b="1" dirty="0" err="1">
                <a:solidFill>
                  <a:srgbClr val="FFFFFF"/>
                </a:solidFill>
              </a:rPr>
              <a:t>correctrices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smtClean="0">
                <a:solidFill>
                  <a:srgbClr val="FFFFFF"/>
                </a:solidFill>
              </a:rPr>
              <a:t>protections </a:t>
            </a:r>
            <a:r>
              <a:rPr sz="2800" b="1" dirty="0">
                <a:solidFill>
                  <a:srgbClr val="FFFFFF"/>
                </a:solidFill>
              </a:rPr>
              <a:t>silicone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 smtClean="0">
                <a:solidFill>
                  <a:srgbClr val="FFFFFF"/>
                </a:solidFill>
              </a:rPr>
              <a:t>semelles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adaptées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Chaussage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0" dirty="0" err="1">
                <a:solidFill>
                  <a:srgbClr val="FFFFFF"/>
                </a:solidFill>
              </a:rPr>
              <a:t>avant</a:t>
            </a:r>
            <a:r>
              <a:rPr sz="2800" b="0" dirty="0">
                <a:solidFill>
                  <a:srgbClr val="FFFFFF"/>
                </a:solidFill>
              </a:rPr>
              <a:t>-pied </a:t>
            </a:r>
            <a:r>
              <a:rPr sz="2800" b="1" dirty="0">
                <a:solidFill>
                  <a:srgbClr val="FFFFFF"/>
                </a:solidFill>
              </a:rPr>
              <a:t>large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>
                <a:solidFill>
                  <a:srgbClr val="FFFFFF"/>
                </a:solidFill>
              </a:rPr>
              <a:t>talon &lt; 3 cm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Formes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évoluées</a:t>
            </a:r>
            <a:r>
              <a:rPr sz="2800" b="0" dirty="0">
                <a:solidFill>
                  <a:srgbClr val="FFFFFF"/>
                </a:solidFill>
              </a:rPr>
              <a:t> → </a:t>
            </a:r>
            <a:r>
              <a:rPr sz="2800" b="1" dirty="0" err="1">
                <a:solidFill>
                  <a:srgbClr val="FFFFFF"/>
                </a:solidFill>
              </a:rPr>
              <a:t>chirurgie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ostéotomie</a:t>
            </a:r>
            <a:r>
              <a:rPr sz="2800" b="0" dirty="0">
                <a:solidFill>
                  <a:srgbClr val="FFFFFF"/>
                </a:solidFill>
              </a:rPr>
              <a:t> +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chaussure</a:t>
            </a:r>
            <a:r>
              <a:rPr sz="2800" b="1" dirty="0" smtClean="0">
                <a:solidFill>
                  <a:srgbClr val="FFFFFF"/>
                </a:solidFill>
              </a:rPr>
              <a:t> </a:t>
            </a:r>
            <a:r>
              <a:rPr sz="2800" b="1" dirty="0">
                <a:solidFill>
                  <a:srgbClr val="FFFFFF"/>
                </a:solidFill>
              </a:rPr>
              <a:t>post-op (</a:t>
            </a:r>
            <a:r>
              <a:rPr sz="2800" b="1" dirty="0" err="1">
                <a:solidFill>
                  <a:srgbClr val="FFFFFF"/>
                </a:solidFill>
              </a:rPr>
              <a:t>Podalux</a:t>
            </a:r>
            <a:r>
              <a:rPr sz="2800" b="1" dirty="0">
                <a:solidFill>
                  <a:srgbClr val="FFFFFF"/>
                </a:solidFill>
              </a:rPr>
              <a:t>™, </a:t>
            </a:r>
            <a:r>
              <a:rPr sz="2800" b="1" dirty="0" err="1">
                <a:solidFill>
                  <a:srgbClr val="FFFFFF"/>
                </a:solidFill>
              </a:rPr>
              <a:t>Thuasne</a:t>
            </a:r>
            <a:r>
              <a:rPr sz="2800" b="1" dirty="0">
                <a:solidFill>
                  <a:srgbClr val="FFFFFF"/>
                </a:solidFill>
              </a:rPr>
              <a:t>)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821" y="4896393"/>
            <a:ext cx="1455174" cy="159282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46" y="875631"/>
            <a:ext cx="8314846" cy="465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081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3" y="349139"/>
            <a:ext cx="8820569" cy="58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256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837"/>
            <a:ext cx="9134715" cy="580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143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77" y="541293"/>
            <a:ext cx="8593318" cy="539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213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177"/>
            <a:ext cx="9004012" cy="575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445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133" y="272510"/>
            <a:ext cx="87540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/>
              <a:t>A. </a:t>
            </a:r>
            <a:r>
              <a:rPr lang="fr-FR" sz="3600" b="1" dirty="0"/>
              <a:t>ÉPINE </a:t>
            </a:r>
            <a:r>
              <a:rPr lang="fr-FR" sz="3600" b="1" dirty="0" smtClean="0"/>
              <a:t>CALCANÉENNE ET </a:t>
            </a:r>
            <a:r>
              <a:rPr lang="fr-FR" sz="3600" b="1" dirty="0"/>
              <a:t>FASCIITE PLANTAIRE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124288" y="872675"/>
            <a:ext cx="8990474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lang="fr-FR" sz="280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Inflammation </a:t>
            </a:r>
            <a:r>
              <a:rPr sz="2800" b="0" dirty="0">
                <a:solidFill>
                  <a:srgbClr val="FFFFFF"/>
                </a:solidFill>
              </a:rPr>
              <a:t>de </a:t>
            </a:r>
            <a:r>
              <a:rPr sz="2800" b="0" dirty="0" err="1">
                <a:solidFill>
                  <a:srgbClr val="FFFFFF"/>
                </a:solidFill>
              </a:rPr>
              <a:t>l’</a:t>
            </a:r>
            <a:r>
              <a:rPr sz="2800" b="1" dirty="0" err="1">
                <a:solidFill>
                  <a:srgbClr val="FFFFFF"/>
                </a:solidFill>
              </a:rPr>
              <a:t>aponévrose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plantaire</a:t>
            </a:r>
            <a:r>
              <a:rPr sz="2800" b="0" dirty="0">
                <a:solidFill>
                  <a:srgbClr val="FFFFFF"/>
                </a:solidFill>
              </a:rPr>
              <a:t> reliant le </a:t>
            </a:r>
            <a:r>
              <a:rPr sz="2800" b="1" dirty="0" err="1">
                <a:solidFill>
                  <a:srgbClr val="FFFFFF"/>
                </a:solidFill>
              </a:rPr>
              <a:t>calcanéus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aux </a:t>
            </a:r>
            <a:r>
              <a:rPr sz="2800" b="1" dirty="0" err="1" smtClean="0">
                <a:solidFill>
                  <a:srgbClr val="FFFFFF"/>
                </a:solidFill>
              </a:rPr>
              <a:t>têtes</a:t>
            </a:r>
            <a:r>
              <a:rPr sz="2800" b="1" dirty="0" smtClean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métatarsiennes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Rôle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0" dirty="0" err="1">
                <a:solidFill>
                  <a:srgbClr val="FFFFFF"/>
                </a:solidFill>
              </a:rPr>
              <a:t>maintien</a:t>
            </a:r>
            <a:r>
              <a:rPr sz="2800" b="0" dirty="0">
                <a:solidFill>
                  <a:srgbClr val="FFFFFF"/>
                </a:solidFill>
              </a:rPr>
              <a:t> de la </a:t>
            </a:r>
            <a:r>
              <a:rPr sz="2800" b="1" dirty="0" err="1">
                <a:solidFill>
                  <a:srgbClr val="FFFFFF"/>
                </a:solidFill>
              </a:rPr>
              <a:t>voûte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plantaire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effet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ressort</a:t>
            </a:r>
            <a:r>
              <a:rPr sz="2800" b="1" dirty="0">
                <a:solidFill>
                  <a:srgbClr val="FFFFFF"/>
                </a:solidFill>
              </a:rPr>
              <a:t> du pas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Microtraumatismes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répétés</a:t>
            </a:r>
            <a:r>
              <a:rPr sz="2800" b="0" dirty="0">
                <a:solidFill>
                  <a:srgbClr val="FFFFFF"/>
                </a:solidFill>
              </a:rPr>
              <a:t> → </a:t>
            </a:r>
            <a:r>
              <a:rPr sz="2800" b="1" dirty="0" err="1">
                <a:solidFill>
                  <a:srgbClr val="FFFFFF"/>
                </a:solidFill>
              </a:rPr>
              <a:t>microruptures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inflammatoires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>
                <a:solidFill>
                  <a:srgbClr val="FFFFFF"/>
                </a:solidFill>
              </a:rPr>
              <a:t>(± </a:t>
            </a:r>
            <a:r>
              <a:rPr sz="2800" b="0" dirty="0" err="1">
                <a:solidFill>
                  <a:srgbClr val="FFFFFF"/>
                </a:solidFill>
              </a:rPr>
              <a:t>éperon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calcanéen</a:t>
            </a:r>
            <a:r>
              <a:rPr sz="2800" b="0" dirty="0">
                <a:solidFill>
                  <a:srgbClr val="FFFFFF"/>
                </a:solidFill>
              </a:rPr>
              <a:t>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8046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C. Entorses &amp; fractures des orteils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086" y="1005840"/>
            <a:ext cx="7988021" cy="51090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>
                <a:solidFill>
                  <a:srgbClr val="FFFFFF"/>
                </a:solidFill>
              </a:rPr>
              <a:t>Entorses</a:t>
            </a:r>
            <a:r>
              <a:rPr sz="2800" b="1" dirty="0">
                <a:solidFill>
                  <a:srgbClr val="FFFFFF"/>
                </a:solidFill>
              </a:rPr>
              <a:t> de </a:t>
            </a:r>
            <a:r>
              <a:rPr sz="2800" b="1" dirty="0" err="1">
                <a:solidFill>
                  <a:srgbClr val="FFFFFF"/>
                </a:solidFill>
              </a:rPr>
              <a:t>l’hallux</a:t>
            </a:r>
            <a:r>
              <a:rPr sz="2800" b="0" dirty="0">
                <a:solidFill>
                  <a:srgbClr val="FFFFFF"/>
                </a:solidFill>
              </a:rPr>
              <a:t> : torsion, 'turf toe', </a:t>
            </a:r>
            <a:r>
              <a:rPr sz="2800" b="0" dirty="0" err="1">
                <a:solidFill>
                  <a:srgbClr val="FFFFFF"/>
                </a:solidFill>
              </a:rPr>
              <a:t>douleur</a:t>
            </a:r>
            <a:r>
              <a:rPr sz="2800" b="0" dirty="0">
                <a:solidFill>
                  <a:srgbClr val="FFFFFF"/>
                </a:solidFill>
              </a:rPr>
              <a:t> MTP,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gonflement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ecchymose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Traitement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>
                <a:solidFill>
                  <a:srgbClr val="FFFFFF"/>
                </a:solidFill>
              </a:rPr>
              <a:t>strapping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attelle</a:t>
            </a:r>
            <a:r>
              <a:rPr sz="2800" b="1" dirty="0">
                <a:solidFill>
                  <a:srgbClr val="FFFFFF"/>
                </a:solidFill>
              </a:rPr>
              <a:t> de Stack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chaussure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rigide</a:t>
            </a:r>
            <a:r>
              <a:rPr sz="2800" b="1" dirty="0" smtClean="0">
                <a:solidFill>
                  <a:srgbClr val="FFFFFF"/>
                </a:solidFill>
              </a:rPr>
              <a:t> </a:t>
            </a:r>
            <a:r>
              <a:rPr sz="2800" b="1" dirty="0">
                <a:solidFill>
                  <a:srgbClr val="FFFFFF"/>
                </a:solidFill>
              </a:rPr>
              <a:t>post‑op</a:t>
            </a:r>
            <a:r>
              <a:rPr sz="2800" b="0" dirty="0">
                <a:solidFill>
                  <a:srgbClr val="FFFFFF"/>
                </a:solidFill>
              </a:rPr>
              <a:t> (</a:t>
            </a:r>
            <a:r>
              <a:rPr sz="2800" b="0" dirty="0" err="1">
                <a:solidFill>
                  <a:srgbClr val="FFFFFF"/>
                </a:solidFill>
              </a:rPr>
              <a:t>Podapro</a:t>
            </a:r>
            <a:r>
              <a:rPr sz="2800" b="0" dirty="0">
                <a:solidFill>
                  <a:srgbClr val="FFFFFF"/>
                </a:solidFill>
              </a:rPr>
              <a:t>™, </a:t>
            </a:r>
            <a:r>
              <a:rPr sz="2800" b="0" dirty="0" err="1">
                <a:solidFill>
                  <a:srgbClr val="FFFFFF"/>
                </a:solidFill>
              </a:rPr>
              <a:t>Podaheel</a:t>
            </a:r>
            <a:r>
              <a:rPr sz="2800" b="0" dirty="0">
                <a:solidFill>
                  <a:srgbClr val="FFFFFF"/>
                </a:solidFill>
              </a:rPr>
              <a:t>™</a:t>
            </a:r>
            <a:r>
              <a:rPr sz="2800" b="0" dirty="0" smtClean="0">
                <a:solidFill>
                  <a:srgbClr val="FFFFFF"/>
                </a:solidFill>
              </a:rPr>
              <a:t>).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>
                <a:solidFill>
                  <a:srgbClr val="FFFFFF"/>
                </a:solidFill>
              </a:rPr>
              <a:t>Fractures II à V</a:t>
            </a:r>
            <a:r>
              <a:rPr sz="2800" b="0" dirty="0">
                <a:solidFill>
                  <a:srgbClr val="FFFFFF"/>
                </a:solidFill>
              </a:rPr>
              <a:t> : choc direct, </a:t>
            </a:r>
            <a:r>
              <a:rPr sz="2800" b="0" dirty="0" err="1">
                <a:solidFill>
                  <a:srgbClr val="FFFFFF"/>
                </a:solidFill>
              </a:rPr>
              <a:t>douleur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œdème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radiographie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nécessaire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Prise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en</a:t>
            </a:r>
            <a:r>
              <a:rPr sz="2800" b="0" dirty="0">
                <a:solidFill>
                  <a:srgbClr val="FFFFFF"/>
                </a:solidFill>
              </a:rPr>
              <a:t> charge : </a:t>
            </a:r>
            <a:r>
              <a:rPr sz="2800" b="1" dirty="0">
                <a:solidFill>
                  <a:srgbClr val="FFFFFF"/>
                </a:solidFill>
              </a:rPr>
              <a:t>strapping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appui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partiel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smtClean="0">
                <a:solidFill>
                  <a:srgbClr val="FFFFFF"/>
                </a:solidFill>
              </a:rPr>
              <a:t>surveillance </a:t>
            </a:r>
            <a:r>
              <a:rPr sz="2800" b="1" dirty="0" err="1">
                <a:solidFill>
                  <a:srgbClr val="FFFFFF"/>
                </a:solidFill>
              </a:rPr>
              <a:t>cutanée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903" y="4264500"/>
            <a:ext cx="1612490" cy="239907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8046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D. Pied plat valgus – Définition &amp; causes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6229" y="1373375"/>
            <a:ext cx="8193974" cy="38164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Effondrement</a:t>
            </a:r>
            <a:r>
              <a:rPr sz="2800" b="0" dirty="0">
                <a:solidFill>
                  <a:srgbClr val="FFFFFF"/>
                </a:solidFill>
              </a:rPr>
              <a:t> de la </a:t>
            </a:r>
            <a:r>
              <a:rPr sz="2800" b="1" dirty="0" err="1">
                <a:solidFill>
                  <a:srgbClr val="FFFFFF"/>
                </a:solidFill>
              </a:rPr>
              <a:t>voûte</a:t>
            </a:r>
            <a:r>
              <a:rPr sz="2800" b="1" dirty="0">
                <a:solidFill>
                  <a:srgbClr val="FFFFFF"/>
                </a:solidFill>
              </a:rPr>
              <a:t> interne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>
                <a:solidFill>
                  <a:srgbClr val="FFFFFF"/>
                </a:solidFill>
              </a:rPr>
              <a:t>bascule </a:t>
            </a:r>
            <a:r>
              <a:rPr sz="2800" b="1" dirty="0" err="1">
                <a:solidFill>
                  <a:srgbClr val="FFFFFF"/>
                </a:solidFill>
              </a:rPr>
              <a:t>médiale</a:t>
            </a:r>
            <a:r>
              <a:rPr sz="2800" b="0" dirty="0">
                <a:solidFill>
                  <a:srgbClr val="FFFFFF"/>
                </a:solidFill>
              </a:rPr>
              <a:t> du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calcanéus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Causes : </a:t>
            </a:r>
            <a:r>
              <a:rPr sz="2800" b="1" dirty="0" err="1">
                <a:solidFill>
                  <a:srgbClr val="FFFFFF"/>
                </a:solidFill>
              </a:rPr>
              <a:t>laxité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ligamentaire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>
                <a:solidFill>
                  <a:srgbClr val="FFFFFF"/>
                </a:solidFill>
              </a:rPr>
              <a:t>surcharge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déficit</a:t>
            </a:r>
            <a:r>
              <a:rPr sz="2800" b="1" dirty="0" smtClean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tibial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postérieur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Symptômes</a:t>
            </a:r>
            <a:r>
              <a:rPr sz="2800" b="0" dirty="0">
                <a:solidFill>
                  <a:srgbClr val="FFFFFF"/>
                </a:solidFill>
              </a:rPr>
              <a:t> : fatigue à la </a:t>
            </a:r>
            <a:r>
              <a:rPr sz="2800" b="0" dirty="0" err="1">
                <a:solidFill>
                  <a:srgbClr val="FFFFFF"/>
                </a:solidFill>
              </a:rPr>
              <a:t>marche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douleur</a:t>
            </a:r>
            <a:r>
              <a:rPr sz="2800" b="0" dirty="0">
                <a:solidFill>
                  <a:srgbClr val="FFFFFF"/>
                </a:solidFill>
              </a:rPr>
              <a:t> interne,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usure</a:t>
            </a:r>
            <a:r>
              <a:rPr sz="2800" b="1" dirty="0" smtClean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médiale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semelle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203" y="4717406"/>
            <a:ext cx="3741419" cy="204345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736528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/>
              <a:t>D. Pied plat valgus – </a:t>
            </a:r>
            <a:endParaRPr lang="fr-FR" dirty="0" smtClean="0"/>
          </a:p>
          <a:p>
            <a:pPr>
              <a:defRPr sz="3600" b="1">
                <a:solidFill>
                  <a:srgbClr val="FFFFFF"/>
                </a:solidFill>
              </a:defRPr>
            </a:pPr>
            <a:r>
              <a:rPr lang="fr-FR" dirty="0"/>
              <a:t>	</a:t>
            </a:r>
            <a:r>
              <a:rPr lang="fr-FR" dirty="0" smtClean="0"/>
              <a:t>			</a:t>
            </a:r>
            <a:r>
              <a:rPr dirty="0" err="1" smtClean="0"/>
              <a:t>Conséquences</a:t>
            </a:r>
            <a:r>
              <a:rPr dirty="0" smtClean="0"/>
              <a:t> </a:t>
            </a:r>
            <a:r>
              <a:rPr dirty="0"/>
              <a:t>&amp; </a:t>
            </a:r>
            <a:r>
              <a:rPr dirty="0" err="1"/>
              <a:t>traitement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299363" y="1645920"/>
            <a:ext cx="6861878" cy="38164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Conséquences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0" dirty="0" err="1">
                <a:solidFill>
                  <a:srgbClr val="FFFFFF"/>
                </a:solidFill>
              </a:rPr>
              <a:t>altération</a:t>
            </a:r>
            <a:r>
              <a:rPr sz="2800" b="0" dirty="0">
                <a:solidFill>
                  <a:srgbClr val="FFFFFF"/>
                </a:solidFill>
              </a:rPr>
              <a:t> de la </a:t>
            </a:r>
            <a:r>
              <a:rPr sz="2800" b="1" dirty="0" err="1">
                <a:solidFill>
                  <a:srgbClr val="FFFFFF"/>
                </a:solidFill>
              </a:rPr>
              <a:t>statique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douleurs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ascendantes</a:t>
            </a:r>
            <a:r>
              <a:rPr sz="2800" b="0" dirty="0">
                <a:solidFill>
                  <a:srgbClr val="FFFFFF"/>
                </a:solidFill>
              </a:rPr>
              <a:t> (</a:t>
            </a:r>
            <a:r>
              <a:rPr sz="2800" b="0" dirty="0" err="1">
                <a:solidFill>
                  <a:srgbClr val="FFFFFF"/>
                </a:solidFill>
              </a:rPr>
              <a:t>genou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hanche</a:t>
            </a:r>
            <a:r>
              <a:rPr sz="2800" b="0" dirty="0" smtClean="0">
                <a:solidFill>
                  <a:srgbClr val="FFFFFF"/>
                </a:solidFill>
              </a:rPr>
              <a:t>).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Traitement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 err="1">
                <a:solidFill>
                  <a:srgbClr val="FFFFFF"/>
                </a:solidFill>
              </a:rPr>
              <a:t>semelles</a:t>
            </a:r>
            <a:r>
              <a:rPr sz="2800" b="1" dirty="0">
                <a:solidFill>
                  <a:srgbClr val="FFFFFF"/>
                </a:solidFill>
              </a:rPr>
              <a:t> de </a:t>
            </a:r>
            <a:r>
              <a:rPr sz="2800" b="1" dirty="0" err="1">
                <a:solidFill>
                  <a:srgbClr val="FFFFFF"/>
                </a:solidFill>
              </a:rPr>
              <a:t>soutien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plantaire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(</a:t>
            </a:r>
            <a:r>
              <a:rPr sz="2800" b="0" dirty="0" err="1">
                <a:solidFill>
                  <a:srgbClr val="FFFFFF"/>
                </a:solidFill>
              </a:rPr>
              <a:t>voûte</a:t>
            </a:r>
            <a:r>
              <a:rPr sz="2800" b="0" dirty="0">
                <a:solidFill>
                  <a:srgbClr val="FFFFFF"/>
                </a:solidFill>
              </a:rPr>
              <a:t> interne </a:t>
            </a:r>
            <a:r>
              <a:rPr sz="2800" b="0" dirty="0" err="1">
                <a:solidFill>
                  <a:srgbClr val="FFFFFF"/>
                </a:solidFill>
              </a:rPr>
              <a:t>rehaussée</a:t>
            </a:r>
            <a:r>
              <a:rPr sz="2800" b="0" dirty="0">
                <a:solidFill>
                  <a:srgbClr val="FFFFFF"/>
                </a:solidFill>
              </a:rPr>
              <a:t>, cuvette </a:t>
            </a:r>
            <a:r>
              <a:rPr sz="2800" b="0" dirty="0" err="1">
                <a:solidFill>
                  <a:srgbClr val="FFFFFF"/>
                </a:solidFill>
              </a:rPr>
              <a:t>talonnière</a:t>
            </a:r>
            <a:r>
              <a:rPr sz="2800" b="0" dirty="0" smtClean="0">
                <a:solidFill>
                  <a:srgbClr val="FFFFFF"/>
                </a:solidFill>
              </a:rPr>
              <a:t>).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Exercices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 err="1">
                <a:solidFill>
                  <a:srgbClr val="FFFFFF"/>
                </a:solidFill>
              </a:rPr>
              <a:t>renforcement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musculaire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du </a:t>
            </a:r>
            <a:r>
              <a:rPr sz="2800" b="0" dirty="0">
                <a:solidFill>
                  <a:srgbClr val="FFFFFF"/>
                </a:solidFill>
              </a:rPr>
              <a:t>pied et </a:t>
            </a:r>
            <a:r>
              <a:rPr sz="2800" b="0" dirty="0" err="1">
                <a:solidFill>
                  <a:srgbClr val="FFFFFF"/>
                </a:solidFill>
              </a:rPr>
              <a:t>mollet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608083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/>
              <a:t>D. Pied </a:t>
            </a:r>
            <a:r>
              <a:rPr dirty="0" err="1"/>
              <a:t>creux</a:t>
            </a:r>
            <a:r>
              <a:rPr dirty="0"/>
              <a:t> </a:t>
            </a:r>
            <a:r>
              <a:rPr dirty="0" err="1"/>
              <a:t>varus</a:t>
            </a:r>
            <a:r>
              <a:rPr dirty="0"/>
              <a:t> </a:t>
            </a:r>
            <a:endParaRPr lang="fr-FR" dirty="0" smtClean="0"/>
          </a:p>
          <a:p>
            <a:pPr>
              <a:defRPr sz="3600" b="1">
                <a:solidFill>
                  <a:srgbClr val="FFFFFF"/>
                </a:solidFill>
              </a:defRPr>
            </a:pPr>
            <a:r>
              <a:rPr lang="fr-FR" dirty="0"/>
              <a:t>	</a:t>
            </a:r>
            <a:r>
              <a:rPr lang="fr-FR" dirty="0" smtClean="0"/>
              <a:t>			</a:t>
            </a:r>
            <a:r>
              <a:rPr dirty="0" smtClean="0"/>
              <a:t>– </a:t>
            </a:r>
            <a:r>
              <a:rPr dirty="0" err="1"/>
              <a:t>Définition</a:t>
            </a:r>
            <a:r>
              <a:rPr dirty="0"/>
              <a:t> &amp; causes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8171" y="1814595"/>
            <a:ext cx="7582910" cy="38164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Exagération</a:t>
            </a:r>
            <a:r>
              <a:rPr sz="2800" b="0" dirty="0">
                <a:solidFill>
                  <a:srgbClr val="FFFFFF"/>
                </a:solidFill>
              </a:rPr>
              <a:t> de la </a:t>
            </a:r>
            <a:r>
              <a:rPr sz="2800" b="1" dirty="0" err="1">
                <a:solidFill>
                  <a:srgbClr val="FFFFFF"/>
                </a:solidFill>
              </a:rPr>
              <a:t>voûte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plantaire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calcanéus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en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varus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avant</a:t>
            </a:r>
            <a:r>
              <a:rPr sz="2800" b="0" dirty="0">
                <a:solidFill>
                  <a:srgbClr val="FFFFFF"/>
                </a:solidFill>
              </a:rPr>
              <a:t>-pied </a:t>
            </a:r>
            <a:r>
              <a:rPr sz="2800" b="0" dirty="0" err="1">
                <a:solidFill>
                  <a:srgbClr val="FFFFFF"/>
                </a:solidFill>
              </a:rPr>
              <a:t>en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>
                <a:solidFill>
                  <a:srgbClr val="FFFFFF"/>
                </a:solidFill>
              </a:rPr>
              <a:t>supination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Causes </a:t>
            </a:r>
            <a:r>
              <a:rPr sz="2800" b="0" dirty="0">
                <a:solidFill>
                  <a:srgbClr val="FFFFFF"/>
                </a:solidFill>
              </a:rPr>
              <a:t>: </a:t>
            </a:r>
            <a:r>
              <a:rPr sz="2800" b="1" dirty="0" err="1">
                <a:solidFill>
                  <a:srgbClr val="FFFFFF"/>
                </a:solidFill>
              </a:rPr>
              <a:t>neurologiques</a:t>
            </a:r>
            <a:r>
              <a:rPr sz="2800" b="1" dirty="0">
                <a:solidFill>
                  <a:srgbClr val="FFFFFF"/>
                </a:solidFill>
              </a:rPr>
              <a:t> (CMT)</a:t>
            </a:r>
            <a:r>
              <a:rPr sz="2800" b="0" dirty="0">
                <a:solidFill>
                  <a:srgbClr val="FFFFFF"/>
                </a:solidFill>
              </a:rPr>
              <a:t>, post-</a:t>
            </a:r>
            <a:r>
              <a:rPr sz="2800" b="0" dirty="0" err="1">
                <a:solidFill>
                  <a:srgbClr val="FFFFFF"/>
                </a:solidFill>
              </a:rPr>
              <a:t>traumatiques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ou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idiopathiques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Symptômes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>
                <a:solidFill>
                  <a:srgbClr val="FFFFFF"/>
                </a:solidFill>
              </a:rPr>
              <a:t>: </a:t>
            </a:r>
            <a:r>
              <a:rPr sz="2800" b="0" dirty="0" err="1">
                <a:solidFill>
                  <a:srgbClr val="FFFFFF"/>
                </a:solidFill>
              </a:rPr>
              <a:t>douleurs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métatarsiennes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instabilité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cors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plantaires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769871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/>
              <a:t>D. Pied </a:t>
            </a:r>
            <a:r>
              <a:rPr dirty="0" err="1"/>
              <a:t>creux</a:t>
            </a:r>
            <a:r>
              <a:rPr dirty="0"/>
              <a:t> </a:t>
            </a:r>
            <a:r>
              <a:rPr dirty="0" err="1"/>
              <a:t>varus</a:t>
            </a:r>
            <a:r>
              <a:rPr dirty="0"/>
              <a:t> </a:t>
            </a:r>
            <a:endParaRPr lang="fr-FR" dirty="0" smtClean="0"/>
          </a:p>
          <a:p>
            <a:pPr>
              <a:defRPr sz="3600" b="1">
                <a:solidFill>
                  <a:srgbClr val="FFFFFF"/>
                </a:solidFill>
              </a:defRPr>
            </a:pPr>
            <a:r>
              <a:rPr lang="fr-FR" dirty="0"/>
              <a:t>	</a:t>
            </a:r>
            <a:r>
              <a:rPr lang="fr-FR" dirty="0" smtClean="0"/>
              <a:t>			</a:t>
            </a:r>
            <a:r>
              <a:rPr dirty="0" smtClean="0"/>
              <a:t>– </a:t>
            </a:r>
            <a:r>
              <a:rPr dirty="0" err="1"/>
              <a:t>Conséquences</a:t>
            </a:r>
            <a:r>
              <a:rPr dirty="0"/>
              <a:t> &amp; </a:t>
            </a:r>
            <a:r>
              <a:rPr dirty="0" err="1"/>
              <a:t>traitement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416359" y="2267356"/>
            <a:ext cx="7025193" cy="29546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Appuis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douloureux</a:t>
            </a:r>
            <a:r>
              <a:rPr sz="2800" b="0" dirty="0">
                <a:solidFill>
                  <a:srgbClr val="FFFFFF"/>
                </a:solidFill>
              </a:rPr>
              <a:t> → </a:t>
            </a:r>
            <a:r>
              <a:rPr sz="2800" b="1" dirty="0">
                <a:solidFill>
                  <a:srgbClr val="FFFFFF"/>
                </a:solidFill>
              </a:rPr>
              <a:t>troubles </a:t>
            </a:r>
            <a:r>
              <a:rPr sz="2800" b="1" dirty="0" err="1">
                <a:solidFill>
                  <a:srgbClr val="FFFFFF"/>
                </a:solidFill>
              </a:rPr>
              <a:t>posturaux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Traitement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 err="1">
                <a:solidFill>
                  <a:srgbClr val="FFFFFF"/>
                </a:solidFill>
              </a:rPr>
              <a:t>semelles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compensatrices</a:t>
            </a:r>
            <a:r>
              <a:rPr sz="2800" b="0" dirty="0">
                <a:solidFill>
                  <a:srgbClr val="FFFFFF"/>
                </a:solidFill>
              </a:rPr>
              <a:t> (barres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rétrocapitales</a:t>
            </a:r>
            <a:r>
              <a:rPr sz="2800" b="0" dirty="0">
                <a:solidFill>
                  <a:srgbClr val="FFFFFF"/>
                </a:solidFill>
              </a:rPr>
              <a:t>, talon </a:t>
            </a:r>
            <a:r>
              <a:rPr sz="2800" b="0" dirty="0" err="1">
                <a:solidFill>
                  <a:srgbClr val="FFFFFF"/>
                </a:solidFill>
              </a:rPr>
              <a:t>amortissant</a:t>
            </a:r>
            <a:r>
              <a:rPr sz="2800" b="0" dirty="0" smtClean="0">
                <a:solidFill>
                  <a:srgbClr val="FFFFFF"/>
                </a:solidFill>
              </a:rPr>
              <a:t>).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Chaussures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 err="1">
                <a:solidFill>
                  <a:srgbClr val="FFFFFF"/>
                </a:solidFill>
              </a:rPr>
              <a:t>contrefort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rigide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semelle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souple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8046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Conséquences biomécaniques globales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655" y="1549154"/>
            <a:ext cx="8383770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Déformations</a:t>
            </a:r>
            <a:r>
              <a:rPr sz="2800" b="0" dirty="0">
                <a:solidFill>
                  <a:srgbClr val="FFFFFF"/>
                </a:solidFill>
              </a:rPr>
              <a:t> → </a:t>
            </a:r>
            <a:r>
              <a:rPr sz="2800" b="1" dirty="0">
                <a:solidFill>
                  <a:srgbClr val="FFFFFF"/>
                </a:solidFill>
              </a:rPr>
              <a:t>troubles </a:t>
            </a:r>
            <a:r>
              <a:rPr sz="2800" b="1" dirty="0" err="1">
                <a:solidFill>
                  <a:srgbClr val="FFFFFF"/>
                </a:solidFill>
              </a:rPr>
              <a:t>posturaux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(</a:t>
            </a:r>
            <a:r>
              <a:rPr sz="2800" b="0" dirty="0">
                <a:solidFill>
                  <a:srgbClr val="FFFFFF"/>
                </a:solidFill>
              </a:rPr>
              <a:t>genu </a:t>
            </a:r>
            <a:r>
              <a:rPr sz="2800" b="0" dirty="0" err="1">
                <a:solidFill>
                  <a:srgbClr val="FFFFFF"/>
                </a:solidFill>
              </a:rPr>
              <a:t>valgum</a:t>
            </a:r>
            <a:r>
              <a:rPr sz="2800" b="0" dirty="0">
                <a:solidFill>
                  <a:srgbClr val="FFFFFF"/>
                </a:solidFill>
              </a:rPr>
              <a:t>/</a:t>
            </a:r>
            <a:r>
              <a:rPr sz="2800" b="0" dirty="0" err="1">
                <a:solidFill>
                  <a:srgbClr val="FFFFFF"/>
                </a:solidFill>
              </a:rPr>
              <a:t>varum</a:t>
            </a:r>
            <a:r>
              <a:rPr sz="2800" b="0" dirty="0">
                <a:solidFill>
                  <a:srgbClr val="FFFFFF"/>
                </a:solidFill>
              </a:rPr>
              <a:t>, bascule </a:t>
            </a:r>
            <a:r>
              <a:rPr sz="2800" b="0" dirty="0" err="1">
                <a:solidFill>
                  <a:srgbClr val="FFFFFF"/>
                </a:solidFill>
              </a:rPr>
              <a:t>pelvienne</a:t>
            </a:r>
            <a:r>
              <a:rPr sz="2800" b="0" dirty="0" smtClean="0">
                <a:solidFill>
                  <a:srgbClr val="FFFFFF"/>
                </a:solidFill>
              </a:rPr>
              <a:t>).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Douleurs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ascendantes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 err="1">
                <a:solidFill>
                  <a:srgbClr val="FFFFFF"/>
                </a:solidFill>
              </a:rPr>
              <a:t>genou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hanche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>
                <a:solidFill>
                  <a:srgbClr val="FFFFFF"/>
                </a:solidFill>
              </a:rPr>
              <a:t>rachis </a:t>
            </a:r>
            <a:r>
              <a:rPr sz="2800" b="1" dirty="0" err="1">
                <a:solidFill>
                  <a:srgbClr val="FFFFFF"/>
                </a:solidFill>
              </a:rPr>
              <a:t>lombaire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Importance du </a:t>
            </a:r>
            <a:r>
              <a:rPr sz="2800" b="1" dirty="0" err="1">
                <a:solidFill>
                  <a:srgbClr val="FFFFFF"/>
                </a:solidFill>
              </a:rPr>
              <a:t>bilan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statique</a:t>
            </a:r>
            <a:r>
              <a:rPr sz="2800" b="1" dirty="0">
                <a:solidFill>
                  <a:srgbClr val="FFFFFF"/>
                </a:solidFill>
              </a:rPr>
              <a:t>/</a:t>
            </a:r>
            <a:r>
              <a:rPr sz="2800" b="1" dirty="0" err="1">
                <a:solidFill>
                  <a:srgbClr val="FFFFFF"/>
                </a:solidFill>
              </a:rPr>
              <a:t>dynamique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0" dirty="0" err="1">
                <a:solidFill>
                  <a:srgbClr val="FFFFFF"/>
                </a:solidFill>
              </a:rPr>
              <a:t>podoscope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empreinte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vidéo‑analyse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7034"/>
            <a:ext cx="8229600" cy="1426265"/>
          </a:xfrm>
        </p:spPr>
        <p:txBody>
          <a:bodyPr>
            <a:norm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lang="fr-FR" dirty="0"/>
              <a:t>E. GRIFFES </a:t>
            </a:r>
            <a:r>
              <a:rPr lang="fr-FR" dirty="0" smtClean="0"/>
              <a:t>D’ORTEILS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81" y="1151946"/>
            <a:ext cx="7970419" cy="501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461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609061"/>
            <a:ext cx="9059863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986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53" y="724618"/>
            <a:ext cx="8576135" cy="538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331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0" y="414068"/>
            <a:ext cx="8955540" cy="570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810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8046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A. Fasciite plantaire – Étiopathogénie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452" y="909073"/>
            <a:ext cx="8762399" cy="38164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>
                <a:solidFill>
                  <a:srgbClr val="FFFFFF"/>
                </a:solidFill>
              </a:rPr>
              <a:t>Causes : surcharge </a:t>
            </a:r>
            <a:r>
              <a:rPr sz="2800" b="1" dirty="0" err="1">
                <a:solidFill>
                  <a:srgbClr val="FFFFFF"/>
                </a:solidFill>
              </a:rPr>
              <a:t>fonctionnelle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facteurs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biomécaniques</a:t>
            </a:r>
            <a:r>
              <a:rPr sz="2800" b="0" dirty="0" smtClean="0">
                <a:solidFill>
                  <a:srgbClr val="FFFFFF"/>
                </a:solidFill>
              </a:rPr>
              <a:t>,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chaussage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inadapté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/>
              <a:t>Exemples</a:t>
            </a:r>
            <a:r>
              <a:rPr sz="2800" b="1" dirty="0"/>
              <a:t> : </a:t>
            </a:r>
            <a:r>
              <a:rPr sz="2800" dirty="0" err="1"/>
              <a:t>marche</a:t>
            </a:r>
            <a:r>
              <a:rPr sz="2800" dirty="0"/>
              <a:t> </a:t>
            </a:r>
            <a:r>
              <a:rPr sz="2800" dirty="0" err="1"/>
              <a:t>prolongée</a:t>
            </a:r>
            <a:r>
              <a:rPr sz="2800" dirty="0"/>
              <a:t>, pied plat valgus, </a:t>
            </a:r>
            <a:endParaRPr lang="fr-FR" sz="2800" dirty="0" smtClean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dirty="0" smtClean="0"/>
              <a:t>triceps </a:t>
            </a:r>
            <a:r>
              <a:rPr sz="2800" dirty="0"/>
              <a:t>sural </a:t>
            </a:r>
            <a:r>
              <a:rPr sz="2800" dirty="0" err="1"/>
              <a:t>rétracté</a:t>
            </a:r>
            <a:r>
              <a:rPr sz="2800" dirty="0"/>
              <a:t>, talons </a:t>
            </a:r>
            <a:r>
              <a:rPr sz="2800" dirty="0" err="1" smtClean="0"/>
              <a:t>hauts</a:t>
            </a:r>
            <a:r>
              <a:rPr sz="2800" dirty="0" smtClean="0"/>
              <a:t>.</a:t>
            </a:r>
            <a:endParaRPr lang="fr-FR" sz="2800" dirty="0" smtClean="0"/>
          </a:p>
          <a:p>
            <a:pPr>
              <a:defRPr sz="2200">
                <a:solidFill>
                  <a:srgbClr val="FFFFFF"/>
                </a:solidFill>
              </a:defRPr>
            </a:pPr>
            <a:endParaRPr sz="2800" dirty="0" smtClean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/>
              <a:t>Facteurs</a:t>
            </a:r>
            <a:r>
              <a:rPr sz="2800" b="1" dirty="0" smtClean="0"/>
              <a:t> </a:t>
            </a:r>
            <a:r>
              <a:rPr sz="2800" b="1" dirty="0" err="1" smtClean="0"/>
              <a:t>extrinsèques</a:t>
            </a:r>
            <a:r>
              <a:rPr sz="2800" b="1" dirty="0" smtClean="0"/>
              <a:t> : </a:t>
            </a:r>
            <a:r>
              <a:rPr sz="2800" dirty="0" smtClean="0"/>
              <a:t>surfaces </a:t>
            </a:r>
            <a:r>
              <a:rPr sz="2800" dirty="0" err="1" smtClean="0"/>
              <a:t>dures</a:t>
            </a:r>
            <a:r>
              <a:rPr sz="2800" dirty="0" smtClean="0"/>
              <a:t>, </a:t>
            </a:r>
            <a:endParaRPr lang="fr-FR" sz="2800" dirty="0" smtClean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dirty="0" smtClean="0"/>
              <a:t>reprise sportive trop </a:t>
            </a:r>
            <a:r>
              <a:rPr sz="2800" dirty="0" err="1" smtClean="0"/>
              <a:t>rapide</a:t>
            </a:r>
            <a:r>
              <a:rPr sz="2800" dirty="0" smtClean="0"/>
              <a:t>.</a:t>
            </a:r>
            <a:endParaRPr sz="2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008" y="4456187"/>
            <a:ext cx="3781044" cy="194380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F. MÉTATARSALGIES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4470"/>
            <a:ext cx="8347375" cy="517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3825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5" y="614672"/>
            <a:ext cx="8833689" cy="552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798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40" y="621683"/>
            <a:ext cx="8632676" cy="540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49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6" y="561674"/>
            <a:ext cx="8719120" cy="55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9039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G. CORS ET HYPERKÉRATOSES DU PIED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6" y="1144175"/>
            <a:ext cx="8443434" cy="530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1969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52" y="629780"/>
            <a:ext cx="8135219" cy="5244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237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38" y="699574"/>
            <a:ext cx="8226245" cy="514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1938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18" y="221232"/>
            <a:ext cx="8214144" cy="635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613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8046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Synthèse – Approche globale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409" y="1219791"/>
            <a:ext cx="8578695" cy="38164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Analyse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statique</a:t>
            </a:r>
            <a:r>
              <a:rPr sz="2800" b="1" dirty="0">
                <a:solidFill>
                  <a:srgbClr val="FFFFFF"/>
                </a:solidFill>
              </a:rPr>
              <a:t> et </a:t>
            </a:r>
            <a:r>
              <a:rPr sz="2800" b="1" dirty="0" err="1">
                <a:solidFill>
                  <a:srgbClr val="FFFFFF"/>
                </a:solidFill>
              </a:rPr>
              <a:t>dynamique</a:t>
            </a:r>
            <a:r>
              <a:rPr sz="2800" b="0" dirty="0">
                <a:solidFill>
                  <a:srgbClr val="FFFFFF"/>
                </a:solidFill>
              </a:rPr>
              <a:t> indispensable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Appareillage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individualisé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 err="1">
                <a:solidFill>
                  <a:srgbClr val="FFFFFF"/>
                </a:solidFill>
              </a:rPr>
              <a:t>orthèses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plantaires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chaussures</a:t>
            </a:r>
            <a:r>
              <a:rPr sz="2800" b="1" dirty="0" smtClean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thérapeutiques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>
                <a:solidFill>
                  <a:srgbClr val="FFFFFF"/>
                </a:solidFill>
              </a:rPr>
              <a:t>protections </a:t>
            </a:r>
            <a:r>
              <a:rPr sz="2800" b="1" dirty="0" err="1">
                <a:solidFill>
                  <a:srgbClr val="FFFFFF"/>
                </a:solidFill>
              </a:rPr>
              <a:t>d’appui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Éducation</a:t>
            </a:r>
            <a:r>
              <a:rPr sz="2800" b="0" dirty="0">
                <a:solidFill>
                  <a:srgbClr val="FFFFFF"/>
                </a:solidFill>
              </a:rPr>
              <a:t> du </a:t>
            </a:r>
            <a:r>
              <a:rPr sz="2800" b="1" dirty="0" err="1">
                <a:solidFill>
                  <a:srgbClr val="FFFFFF"/>
                </a:solidFill>
              </a:rPr>
              <a:t>chaussage</a:t>
            </a:r>
            <a:r>
              <a:rPr sz="2800" b="0" dirty="0">
                <a:solidFill>
                  <a:srgbClr val="FFFFFF"/>
                </a:solidFill>
              </a:rPr>
              <a:t> et du </a:t>
            </a:r>
            <a:r>
              <a:rPr sz="2800" b="1" dirty="0" err="1">
                <a:solidFill>
                  <a:srgbClr val="FFFFFF"/>
                </a:solidFill>
              </a:rPr>
              <a:t>geste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sportif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Coopération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médecin</a:t>
            </a:r>
            <a:r>
              <a:rPr sz="2800" b="1" dirty="0">
                <a:solidFill>
                  <a:srgbClr val="FFFFFF"/>
                </a:solidFill>
              </a:rPr>
              <a:t> – </a:t>
            </a:r>
            <a:r>
              <a:rPr sz="2800" b="1" dirty="0" err="1">
                <a:solidFill>
                  <a:srgbClr val="FFFFFF"/>
                </a:solidFill>
              </a:rPr>
              <a:t>kinésithérapeute</a:t>
            </a:r>
            <a:r>
              <a:rPr sz="2800" b="1" dirty="0">
                <a:solidFill>
                  <a:srgbClr val="FFFFFF"/>
                </a:solidFill>
              </a:rPr>
              <a:t> – </a:t>
            </a:r>
            <a:r>
              <a:rPr sz="2800" b="1" dirty="0" err="1">
                <a:solidFill>
                  <a:srgbClr val="FFFFFF"/>
                </a:solidFill>
              </a:rPr>
              <a:t>orthopédiste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8046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Conclusion – Messages clés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9697" y="1549154"/>
            <a:ext cx="8507714" cy="38164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Le pied, </a:t>
            </a:r>
            <a:r>
              <a:rPr sz="2800" b="0" dirty="0" err="1">
                <a:solidFill>
                  <a:srgbClr val="FFFFFF"/>
                </a:solidFill>
              </a:rPr>
              <a:t>pilier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fonctionnel</a:t>
            </a:r>
            <a:r>
              <a:rPr sz="2800" b="0" dirty="0">
                <a:solidFill>
                  <a:srgbClr val="FFFFFF"/>
                </a:solidFill>
              </a:rPr>
              <a:t> du corps </a:t>
            </a:r>
            <a:r>
              <a:rPr sz="2800" b="0" dirty="0" err="1">
                <a:solidFill>
                  <a:srgbClr val="FFFFFF"/>
                </a:solidFill>
              </a:rPr>
              <a:t>humain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reflète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la </a:t>
            </a:r>
            <a:r>
              <a:rPr sz="2800" b="1" dirty="0" err="1">
                <a:solidFill>
                  <a:srgbClr val="FFFFFF"/>
                </a:solidFill>
              </a:rPr>
              <a:t>statique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globale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La </a:t>
            </a:r>
            <a:r>
              <a:rPr sz="2800" b="1" dirty="0" err="1">
                <a:solidFill>
                  <a:srgbClr val="FFFFFF"/>
                </a:solidFill>
              </a:rPr>
              <a:t>prévention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passe</a:t>
            </a:r>
            <a:r>
              <a:rPr sz="2800" b="0" dirty="0">
                <a:solidFill>
                  <a:srgbClr val="FFFFFF"/>
                </a:solidFill>
              </a:rPr>
              <a:t> par le </a:t>
            </a:r>
            <a:r>
              <a:rPr sz="2800" b="1" dirty="0" err="1">
                <a:solidFill>
                  <a:srgbClr val="FFFFFF"/>
                </a:solidFill>
              </a:rPr>
              <a:t>chaussage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adapté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l’entretien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musculaire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>
                <a:solidFill>
                  <a:srgbClr val="FFFFFF"/>
                </a:solidFill>
              </a:rPr>
              <a:t>et le </a:t>
            </a:r>
            <a:r>
              <a:rPr sz="2800" b="0" dirty="0" err="1">
                <a:solidFill>
                  <a:srgbClr val="FFFFFF"/>
                </a:solidFill>
              </a:rPr>
              <a:t>dépistage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précoce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🎯 </a:t>
            </a:r>
            <a:r>
              <a:rPr sz="2800" b="0" dirty="0" err="1">
                <a:solidFill>
                  <a:srgbClr val="FFFFFF"/>
                </a:solidFill>
              </a:rPr>
              <a:t>En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orthopédie</a:t>
            </a:r>
            <a:r>
              <a:rPr sz="2800" b="0" dirty="0">
                <a:solidFill>
                  <a:srgbClr val="FFFFFF"/>
                </a:solidFill>
              </a:rPr>
              <a:t>, le </a:t>
            </a:r>
            <a:r>
              <a:rPr sz="2800" b="1" dirty="0">
                <a:solidFill>
                  <a:srgbClr val="FFFFFF"/>
                </a:solidFill>
              </a:rPr>
              <a:t>bon </a:t>
            </a:r>
            <a:r>
              <a:rPr sz="2800" b="1" dirty="0" err="1">
                <a:solidFill>
                  <a:srgbClr val="FFFFFF"/>
                </a:solidFill>
              </a:rPr>
              <a:t>appareillage</a:t>
            </a:r>
            <a:r>
              <a:rPr sz="2800" b="0" dirty="0">
                <a:solidFill>
                  <a:srgbClr val="FFFFFF"/>
                </a:solidFill>
              </a:rPr>
              <a:t> et le </a:t>
            </a:r>
            <a:r>
              <a:rPr sz="2800" b="1" dirty="0">
                <a:solidFill>
                  <a:srgbClr val="FFFFFF"/>
                </a:solidFill>
              </a:rPr>
              <a:t>bon </a:t>
            </a:r>
            <a:r>
              <a:rPr sz="2800" b="1" dirty="0" err="1">
                <a:solidFill>
                  <a:srgbClr val="FFFFFF"/>
                </a:solidFill>
              </a:rPr>
              <a:t>conseil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sont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>
                <a:solidFill>
                  <a:srgbClr val="FFFFFF"/>
                </a:solidFill>
              </a:rPr>
              <a:t>les </a:t>
            </a:r>
            <a:r>
              <a:rPr sz="2800" b="0" dirty="0" err="1">
                <a:solidFill>
                  <a:srgbClr val="FFFFFF"/>
                </a:solidFill>
              </a:rPr>
              <a:t>clés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d’une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prise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en</a:t>
            </a:r>
            <a:r>
              <a:rPr sz="2800" b="0" dirty="0">
                <a:solidFill>
                  <a:srgbClr val="FFFFFF"/>
                </a:solidFill>
              </a:rPr>
              <a:t> charge </a:t>
            </a:r>
            <a:r>
              <a:rPr sz="2800" b="0" dirty="0" err="1">
                <a:solidFill>
                  <a:srgbClr val="FFFFFF"/>
                </a:solidFill>
              </a:rPr>
              <a:t>réussie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4" y="543464"/>
            <a:ext cx="8944017" cy="552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507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749686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/>
              <a:t>A. </a:t>
            </a:r>
            <a:r>
              <a:rPr dirty="0" err="1"/>
              <a:t>Fasciite</a:t>
            </a:r>
            <a:r>
              <a:rPr dirty="0"/>
              <a:t> </a:t>
            </a:r>
            <a:r>
              <a:rPr dirty="0" err="1"/>
              <a:t>plantaire</a:t>
            </a:r>
            <a:r>
              <a:rPr dirty="0"/>
              <a:t> – </a:t>
            </a:r>
            <a:endParaRPr lang="fr-FR" dirty="0" smtClean="0"/>
          </a:p>
          <a:p>
            <a:pPr>
              <a:defRPr sz="3600" b="1">
                <a:solidFill>
                  <a:srgbClr val="FFFFFF"/>
                </a:solidFill>
              </a:defRPr>
            </a:pPr>
            <a:r>
              <a:rPr lang="fr-FR" dirty="0"/>
              <a:t>	</a:t>
            </a:r>
            <a:r>
              <a:rPr lang="fr-FR" dirty="0" smtClean="0"/>
              <a:t>				</a:t>
            </a:r>
            <a:r>
              <a:rPr dirty="0" smtClean="0"/>
              <a:t>Clinique </a:t>
            </a:r>
            <a:r>
              <a:rPr dirty="0"/>
              <a:t>&amp; </a:t>
            </a:r>
            <a:r>
              <a:rPr dirty="0" err="1"/>
              <a:t>prise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charge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150" y="1399606"/>
            <a:ext cx="8496172" cy="55399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Douleur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calcanéenne</a:t>
            </a:r>
            <a:r>
              <a:rPr sz="2800" b="0" dirty="0">
                <a:solidFill>
                  <a:srgbClr val="FFFFFF"/>
                </a:solidFill>
              </a:rPr>
              <a:t> au lever </a:t>
            </a:r>
            <a:r>
              <a:rPr lang="fr-FR" sz="2800" dirty="0" smtClean="0">
                <a:solidFill>
                  <a:srgbClr val="FFFFFF"/>
                </a:solidFill>
              </a:rPr>
              <a:t>"</a:t>
            </a:r>
            <a:r>
              <a:rPr sz="2800" b="1" dirty="0" smtClean="0">
                <a:solidFill>
                  <a:srgbClr val="FFFFFF"/>
                </a:solidFill>
              </a:rPr>
              <a:t>coup 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smtClean="0">
                <a:solidFill>
                  <a:srgbClr val="FFFFFF"/>
                </a:solidFill>
              </a:rPr>
              <a:t>de </a:t>
            </a:r>
            <a:r>
              <a:rPr sz="2800" b="1" dirty="0" err="1">
                <a:solidFill>
                  <a:srgbClr val="FFFFFF"/>
                </a:solidFill>
              </a:rPr>
              <a:t>poignard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smtClean="0">
                <a:solidFill>
                  <a:srgbClr val="FFFFFF"/>
                </a:solidFill>
              </a:rPr>
              <a:t>du </a:t>
            </a:r>
            <a:r>
              <a:rPr sz="2800" b="1" dirty="0">
                <a:solidFill>
                  <a:srgbClr val="FFFFFF"/>
                </a:solidFill>
              </a:rPr>
              <a:t>premier </a:t>
            </a:r>
            <a:r>
              <a:rPr sz="2800" b="1" dirty="0" smtClean="0">
                <a:solidFill>
                  <a:srgbClr val="FFFFFF"/>
                </a:solidFill>
              </a:rPr>
              <a:t>pas</a:t>
            </a:r>
            <a:r>
              <a:rPr lang="fr-FR" sz="2800" b="1" dirty="0" smtClean="0">
                <a:solidFill>
                  <a:srgbClr val="FFFFFF"/>
                </a:solidFill>
              </a:rPr>
              <a:t>"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Traitement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>
                <a:solidFill>
                  <a:srgbClr val="FFFFFF"/>
                </a:solidFill>
              </a:rPr>
              <a:t>repos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cryothérapie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étirements</a:t>
            </a:r>
            <a:r>
              <a:rPr sz="2800" b="0" dirty="0">
                <a:solidFill>
                  <a:srgbClr val="FFFFFF"/>
                </a:solidFill>
              </a:rPr>
              <a:t> du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triceps/</a:t>
            </a:r>
            <a:r>
              <a:rPr sz="2800" b="0" dirty="0" err="1" smtClean="0">
                <a:solidFill>
                  <a:srgbClr val="FFFFFF"/>
                </a:solidFill>
              </a:rPr>
              <a:t>aponévrose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Orthopédie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plantaire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 err="1">
                <a:solidFill>
                  <a:srgbClr val="FFFFFF"/>
                </a:solidFill>
              </a:rPr>
              <a:t>talonnettes</a:t>
            </a:r>
            <a:r>
              <a:rPr sz="2800" b="1" dirty="0">
                <a:solidFill>
                  <a:srgbClr val="FFFFFF"/>
                </a:solidFill>
              </a:rPr>
              <a:t> silicone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semelles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correctrices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Formes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rebelles</a:t>
            </a:r>
            <a:r>
              <a:rPr sz="2800" b="0" dirty="0">
                <a:solidFill>
                  <a:srgbClr val="FFFFFF"/>
                </a:solidFill>
              </a:rPr>
              <a:t> → </a:t>
            </a:r>
            <a:r>
              <a:rPr sz="2800" b="1" dirty="0" err="1">
                <a:solidFill>
                  <a:srgbClr val="FFFFFF"/>
                </a:solidFill>
              </a:rPr>
              <a:t>ondes</a:t>
            </a:r>
            <a:r>
              <a:rPr sz="2800" b="1" dirty="0">
                <a:solidFill>
                  <a:srgbClr val="FFFFFF"/>
                </a:solidFill>
              </a:rPr>
              <a:t> de choc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>
                <a:solidFill>
                  <a:srgbClr val="FFFFFF"/>
                </a:solidFill>
              </a:rPr>
              <a:t>infiltration </a:t>
            </a:r>
            <a:r>
              <a:rPr sz="2800" b="1" dirty="0" err="1">
                <a:solidFill>
                  <a:srgbClr val="FFFFFF"/>
                </a:solidFill>
              </a:rPr>
              <a:t>prudente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chirurgie</a:t>
            </a:r>
            <a:r>
              <a:rPr sz="2800" b="1" dirty="0" smtClean="0">
                <a:solidFill>
                  <a:srgbClr val="FFFFFF"/>
                </a:solidFill>
              </a:rPr>
              <a:t> </a:t>
            </a:r>
            <a:r>
              <a:rPr sz="2800" b="1" dirty="0">
                <a:solidFill>
                  <a:srgbClr val="FFFFFF"/>
                </a:solidFill>
              </a:rPr>
              <a:t>rare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578" y="1657529"/>
            <a:ext cx="2136976" cy="17562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5" y="774308"/>
            <a:ext cx="8358337" cy="530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042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6" y="960030"/>
            <a:ext cx="8825062" cy="467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581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79" y="767750"/>
            <a:ext cx="8584082" cy="535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350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40" y="448574"/>
            <a:ext cx="8702210" cy="598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950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664</Words>
  <Application>Microsoft Office PowerPoint</Application>
  <PresentationFormat>Affichage à l'écran (4:3)</PresentationFormat>
  <Paragraphs>162</Paragraphs>
  <Slides>39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E. GRIFFES D’ORTEILS  </vt:lpstr>
      <vt:lpstr>Présentation PowerPoint</vt:lpstr>
      <vt:lpstr>Présentation PowerPoint</vt:lpstr>
      <vt:lpstr>Présentation PowerPoint</vt:lpstr>
      <vt:lpstr>F. MÉTATARSALGIES</vt:lpstr>
      <vt:lpstr>Présentation PowerPoint</vt:lpstr>
      <vt:lpstr>Présentation PowerPoint</vt:lpstr>
      <vt:lpstr>Présentation PowerPoint</vt:lpstr>
      <vt:lpstr>G. CORS ET HYPERKÉRATOSES DU PIED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/>
  <cp:keywords/>
  <dc:description>generated using python-pptx</dc:description>
  <cp:lastModifiedBy>Arnaud Cinturel</cp:lastModifiedBy>
  <cp:revision>9</cp:revision>
  <dcterms:created xsi:type="dcterms:W3CDTF">2013-01-27T09:14:16Z</dcterms:created>
  <dcterms:modified xsi:type="dcterms:W3CDTF">2026-01-23T18:40:23Z</dcterms:modified>
  <cp:category/>
</cp:coreProperties>
</file>