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9" r:id="rId13"/>
    <p:sldId id="267" r:id="rId14"/>
    <p:sldId id="280" r:id="rId15"/>
    <p:sldId id="268" r:id="rId16"/>
    <p:sldId id="281" r:id="rId17"/>
    <p:sldId id="282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365760"/>
            <a:ext cx="759496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rPr dirty="0" err="1"/>
              <a:t>Orthèses</a:t>
            </a:r>
            <a:r>
              <a:rPr dirty="0"/>
              <a:t> et </a:t>
            </a:r>
            <a:r>
              <a:rPr dirty="0" err="1"/>
              <a:t>critères</a:t>
            </a:r>
            <a:r>
              <a:rPr dirty="0"/>
              <a:t> de </a:t>
            </a:r>
            <a:r>
              <a:rPr dirty="0" err="1"/>
              <a:t>choix</a:t>
            </a:r>
            <a:r>
              <a:rPr dirty="0"/>
              <a:t> </a:t>
            </a:r>
            <a:endParaRPr lang="fr-FR" dirty="0" smtClean="0"/>
          </a:p>
          <a:p>
            <a:pPr>
              <a:defRPr sz="3600" b="1">
                <a:solidFill>
                  <a:srgbClr val="FFFFFF"/>
                </a:solidFill>
              </a:defRPr>
            </a:pPr>
            <a:r>
              <a:rPr lang="fr-FR" dirty="0"/>
              <a:t>	</a:t>
            </a:r>
            <a:r>
              <a:rPr lang="fr-FR" dirty="0" smtClean="0"/>
              <a:t>					</a:t>
            </a:r>
            <a:r>
              <a:rPr dirty="0" smtClean="0"/>
              <a:t>/ </a:t>
            </a:r>
            <a:r>
              <a:rPr dirty="0" err="1"/>
              <a:t>Prise</a:t>
            </a:r>
            <a:r>
              <a:rPr dirty="0"/>
              <a:t> de </a:t>
            </a:r>
            <a:r>
              <a:rPr dirty="0" err="1"/>
              <a:t>mesure</a:t>
            </a:r>
            <a:r>
              <a:rPr dirty="0"/>
              <a:t> – Pied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309" y="1423979"/>
            <a:ext cx="8774774" cy="38164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Objectif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1" dirty="0" err="1">
                <a:solidFill>
                  <a:srgbClr val="FFFFFF"/>
                </a:solidFill>
              </a:rPr>
              <a:t>corriger</a:t>
            </a:r>
            <a:r>
              <a:rPr sz="2800" b="1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compenser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ou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soulager</a:t>
            </a:r>
            <a:r>
              <a:rPr sz="2800" b="0" dirty="0">
                <a:solidFill>
                  <a:srgbClr val="FFFFFF"/>
                </a:solidFill>
              </a:rPr>
              <a:t> les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smtClean="0">
                <a:solidFill>
                  <a:srgbClr val="FFFFFF"/>
                </a:solidFill>
              </a:rPr>
              <a:t>troubles </a:t>
            </a:r>
            <a:r>
              <a:rPr sz="2800" b="0" dirty="0" err="1">
                <a:solidFill>
                  <a:srgbClr val="FFFFFF"/>
                </a:solidFill>
              </a:rPr>
              <a:t>d’appui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Orthèses</a:t>
            </a: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plantaires</a:t>
            </a:r>
            <a:r>
              <a:rPr sz="2800" b="0" dirty="0">
                <a:solidFill>
                  <a:srgbClr val="FFFFFF"/>
                </a:solidFill>
              </a:rPr>
              <a:t> et </a:t>
            </a:r>
            <a:r>
              <a:rPr sz="2800" b="1" dirty="0" err="1">
                <a:solidFill>
                  <a:srgbClr val="FFFFFF"/>
                </a:solidFill>
              </a:rPr>
              <a:t>chaussures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thérapeutiques</a:t>
            </a:r>
            <a:r>
              <a:rPr sz="2800" b="0" dirty="0">
                <a:solidFill>
                  <a:srgbClr val="FFFFFF"/>
                </a:solidFill>
              </a:rPr>
              <a:t> = </a:t>
            </a:r>
            <a:r>
              <a:rPr sz="2800" b="0" dirty="0" err="1">
                <a:solidFill>
                  <a:srgbClr val="FFFFFF"/>
                </a:solidFill>
              </a:rPr>
              <a:t>piliers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smtClean="0">
                <a:solidFill>
                  <a:srgbClr val="FFFFFF"/>
                </a:solidFill>
              </a:rPr>
              <a:t>de </a:t>
            </a:r>
            <a:r>
              <a:rPr sz="2800" b="0" dirty="0">
                <a:solidFill>
                  <a:srgbClr val="FFFFFF"/>
                </a:solidFill>
              </a:rPr>
              <a:t>la </a:t>
            </a:r>
            <a:r>
              <a:rPr sz="2800" b="1" dirty="0" err="1">
                <a:solidFill>
                  <a:srgbClr val="FFFFFF"/>
                </a:solidFill>
              </a:rPr>
              <a:t>rééducation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fonctionnelle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Prévention</a:t>
            </a: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0" dirty="0">
                <a:solidFill>
                  <a:srgbClr val="FFFFFF"/>
                </a:solidFill>
              </a:rPr>
              <a:t>des </a:t>
            </a:r>
            <a:r>
              <a:rPr sz="2800" b="1" dirty="0">
                <a:solidFill>
                  <a:srgbClr val="FFFFFF"/>
                </a:solidFill>
              </a:rPr>
              <a:t>complications</a:t>
            </a:r>
            <a:r>
              <a:rPr sz="2800" b="0" dirty="0">
                <a:solidFill>
                  <a:srgbClr val="FFFFFF"/>
                </a:solidFill>
              </a:rPr>
              <a:t> et </a:t>
            </a:r>
            <a:r>
              <a:rPr sz="2800" b="0" dirty="0" err="1">
                <a:solidFill>
                  <a:srgbClr val="FFFFFF"/>
                </a:solidFill>
              </a:rPr>
              <a:t>amélioration</a:t>
            </a:r>
            <a:r>
              <a:rPr sz="2800" b="0" dirty="0">
                <a:solidFill>
                  <a:srgbClr val="FFFFFF"/>
                </a:solidFill>
              </a:rPr>
              <a:t> de la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 smtClean="0">
                <a:solidFill>
                  <a:srgbClr val="FFFFFF"/>
                </a:solidFill>
              </a:rPr>
              <a:t>statique</a:t>
            </a:r>
            <a:r>
              <a:rPr sz="2800" b="1" dirty="0" smtClean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globale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040" y="4773019"/>
            <a:ext cx="1401416" cy="18934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365760"/>
            <a:ext cx="82296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Effets recherchés des orthèses plantaires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904" y="1384916"/>
            <a:ext cx="7626703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Soutien</a:t>
            </a:r>
            <a:r>
              <a:rPr sz="2800" b="0" dirty="0">
                <a:solidFill>
                  <a:srgbClr val="FFFFFF"/>
                </a:solidFill>
              </a:rPr>
              <a:t> des </a:t>
            </a:r>
            <a:r>
              <a:rPr sz="2800" b="0" dirty="0" err="1">
                <a:solidFill>
                  <a:srgbClr val="FFFFFF"/>
                </a:solidFill>
              </a:rPr>
              <a:t>voûtes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longitudinale</a:t>
            </a:r>
            <a:r>
              <a:rPr sz="2800" b="0" dirty="0">
                <a:solidFill>
                  <a:srgbClr val="FFFFFF"/>
                </a:solidFill>
              </a:rPr>
              <a:t> et </a:t>
            </a:r>
            <a:r>
              <a:rPr sz="2800" b="1" dirty="0" err="1">
                <a:solidFill>
                  <a:srgbClr val="FFFFFF"/>
                </a:solidFill>
              </a:rPr>
              <a:t>transversale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Amélioration</a:t>
            </a: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0" dirty="0">
                <a:solidFill>
                  <a:srgbClr val="FFFFFF"/>
                </a:solidFill>
              </a:rPr>
              <a:t>de la </a:t>
            </a:r>
            <a:r>
              <a:rPr sz="2800" b="1" dirty="0">
                <a:solidFill>
                  <a:srgbClr val="FFFFFF"/>
                </a:solidFill>
              </a:rPr>
              <a:t>posture</a:t>
            </a:r>
            <a:r>
              <a:rPr sz="2800" b="0" dirty="0">
                <a:solidFill>
                  <a:srgbClr val="FFFFFF"/>
                </a:solidFill>
              </a:rPr>
              <a:t> et de la </a:t>
            </a:r>
            <a:r>
              <a:rPr sz="2800" b="1" dirty="0" err="1">
                <a:solidFill>
                  <a:srgbClr val="FFFFFF"/>
                </a:solidFill>
              </a:rPr>
              <a:t>répartition</a:t>
            </a:r>
            <a:r>
              <a:rPr sz="2800" b="1" dirty="0">
                <a:solidFill>
                  <a:srgbClr val="FFFFFF"/>
                </a:solidFill>
              </a:rPr>
              <a:t> des </a:t>
            </a:r>
            <a:endParaRPr lang="fr-FR" sz="2800" b="1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 smtClean="0">
                <a:solidFill>
                  <a:srgbClr val="FFFFFF"/>
                </a:solidFill>
              </a:rPr>
              <a:t>contraintes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Décharge</a:t>
            </a: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0" dirty="0">
                <a:solidFill>
                  <a:srgbClr val="FFFFFF"/>
                </a:solidFill>
              </a:rPr>
              <a:t>des </a:t>
            </a:r>
            <a:r>
              <a:rPr sz="2800" b="0" dirty="0" err="1">
                <a:solidFill>
                  <a:srgbClr val="FFFFFF"/>
                </a:solidFill>
              </a:rPr>
              <a:t>appuis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douloureux</a:t>
            </a:r>
            <a:r>
              <a:rPr sz="2800" b="0" dirty="0">
                <a:solidFill>
                  <a:srgbClr val="FFFFFF"/>
                </a:solidFill>
              </a:rPr>
              <a:t> (barres, </a:t>
            </a:r>
            <a:r>
              <a:rPr sz="2800" b="0" dirty="0" err="1">
                <a:solidFill>
                  <a:srgbClr val="FFFFFF"/>
                </a:solidFill>
              </a:rPr>
              <a:t>pelotes</a:t>
            </a:r>
            <a:r>
              <a:rPr sz="2800" b="0" dirty="0">
                <a:solidFill>
                  <a:srgbClr val="FFFFFF"/>
                </a:solidFill>
              </a:rPr>
              <a:t>).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Prévention</a:t>
            </a: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cutanée</a:t>
            </a:r>
            <a:r>
              <a:rPr sz="2800" b="0" dirty="0">
                <a:solidFill>
                  <a:srgbClr val="FFFFFF"/>
                </a:solidFill>
              </a:rPr>
              <a:t> : patients </a:t>
            </a:r>
            <a:r>
              <a:rPr sz="2800" b="1" dirty="0" err="1">
                <a:solidFill>
                  <a:srgbClr val="FFFFFF"/>
                </a:solidFill>
              </a:rPr>
              <a:t>diabétiques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ou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endParaRPr lang="fr-FR" sz="2800" b="1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 smtClean="0">
                <a:solidFill>
                  <a:srgbClr val="FFFFFF"/>
                </a:solidFill>
              </a:rPr>
              <a:t>neuropathiques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67" y="5266241"/>
            <a:ext cx="5149048" cy="13851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365760"/>
            <a:ext cx="82296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Matériaux et conception des orthèses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3883" y="1299691"/>
            <a:ext cx="8109721" cy="38164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>
                <a:solidFill>
                  <a:srgbClr val="FFFFFF"/>
                </a:solidFill>
              </a:rPr>
              <a:t>Résine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rigide</a:t>
            </a:r>
            <a:r>
              <a:rPr sz="2800" b="0" dirty="0">
                <a:solidFill>
                  <a:srgbClr val="FFFFFF"/>
                </a:solidFill>
              </a:rPr>
              <a:t> : corrections </a:t>
            </a:r>
            <a:r>
              <a:rPr sz="2800" b="0" dirty="0" err="1">
                <a:solidFill>
                  <a:srgbClr val="FFFFFF"/>
                </a:solidFill>
              </a:rPr>
              <a:t>structurelles</a:t>
            </a:r>
            <a:r>
              <a:rPr sz="2800" b="0" dirty="0">
                <a:solidFill>
                  <a:srgbClr val="FFFFFF"/>
                </a:solidFill>
              </a:rPr>
              <a:t> (</a:t>
            </a:r>
            <a:r>
              <a:rPr sz="2800" b="0" dirty="0" err="1">
                <a:solidFill>
                  <a:srgbClr val="FFFFFF"/>
                </a:solidFill>
              </a:rPr>
              <a:t>varus</a:t>
            </a:r>
            <a:r>
              <a:rPr sz="2800" b="0" dirty="0">
                <a:solidFill>
                  <a:srgbClr val="FFFFFF"/>
                </a:solidFill>
              </a:rPr>
              <a:t>/valgus</a:t>
            </a:r>
            <a:r>
              <a:rPr sz="2800" b="0" dirty="0" smtClean="0">
                <a:solidFill>
                  <a:srgbClr val="FFFFFF"/>
                </a:solidFill>
              </a:rPr>
              <a:t>).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>
                <a:solidFill>
                  <a:srgbClr val="FFFFFF"/>
                </a:solidFill>
              </a:rPr>
              <a:t>EVA </a:t>
            </a:r>
            <a:r>
              <a:rPr sz="2800" b="1" dirty="0" err="1">
                <a:solidFill>
                  <a:srgbClr val="FFFFFF"/>
                </a:solidFill>
              </a:rPr>
              <a:t>multicouche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0" dirty="0" err="1">
                <a:solidFill>
                  <a:srgbClr val="FFFFFF"/>
                </a:solidFill>
              </a:rPr>
              <a:t>confort</a:t>
            </a:r>
            <a:r>
              <a:rPr sz="2800" b="0" dirty="0">
                <a:solidFill>
                  <a:srgbClr val="FFFFFF"/>
                </a:solidFill>
              </a:rPr>
              <a:t> et </a:t>
            </a:r>
            <a:r>
              <a:rPr sz="2800" b="0" dirty="0" err="1">
                <a:solidFill>
                  <a:srgbClr val="FFFFFF"/>
                </a:solidFill>
              </a:rPr>
              <a:t>résilience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>
                <a:solidFill>
                  <a:srgbClr val="FFFFFF"/>
                </a:solidFill>
              </a:rPr>
              <a:t>Silicone </a:t>
            </a:r>
            <a:r>
              <a:rPr sz="2800" b="1" dirty="0" err="1">
                <a:solidFill>
                  <a:srgbClr val="FFFFFF"/>
                </a:solidFill>
              </a:rPr>
              <a:t>médical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0" dirty="0" err="1">
                <a:solidFill>
                  <a:srgbClr val="FFFFFF"/>
                </a:solidFill>
              </a:rPr>
              <a:t>décharges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calcanéennes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coussin</a:t>
            </a: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plantaire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>
                <a:solidFill>
                  <a:srgbClr val="FFFFFF"/>
                </a:solidFill>
              </a:rPr>
              <a:t>Liège/</a:t>
            </a:r>
            <a:r>
              <a:rPr sz="2800" b="1" dirty="0" err="1">
                <a:solidFill>
                  <a:srgbClr val="FFFFFF"/>
                </a:solidFill>
              </a:rPr>
              <a:t>cuir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0" dirty="0" err="1">
                <a:solidFill>
                  <a:srgbClr val="FFFFFF"/>
                </a:solidFill>
              </a:rPr>
              <a:t>respirant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rigide</a:t>
            </a:r>
            <a:r>
              <a:rPr sz="2800" b="0" dirty="0">
                <a:solidFill>
                  <a:srgbClr val="FFFFFF"/>
                </a:solidFill>
              </a:rPr>
              <a:t>, naturel.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886" y="3817398"/>
            <a:ext cx="2207756" cy="28541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4" y="86264"/>
            <a:ext cx="8586668" cy="664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470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6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365760"/>
            <a:ext cx="82296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Indications principales des orthèses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1273057"/>
            <a:ext cx="7605031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Fasciite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plantaire</a:t>
            </a:r>
            <a:r>
              <a:rPr sz="2800" b="0" dirty="0">
                <a:solidFill>
                  <a:srgbClr val="FFFFFF"/>
                </a:solidFill>
              </a:rPr>
              <a:t> → </a:t>
            </a:r>
            <a:r>
              <a:rPr sz="2800" b="0" dirty="0" err="1">
                <a:solidFill>
                  <a:srgbClr val="FFFFFF"/>
                </a:solidFill>
              </a:rPr>
              <a:t>soutien</a:t>
            </a:r>
            <a:r>
              <a:rPr sz="2800" b="0" dirty="0">
                <a:solidFill>
                  <a:srgbClr val="FFFFFF"/>
                </a:solidFill>
              </a:rPr>
              <a:t> &amp; </a:t>
            </a:r>
            <a:r>
              <a:rPr sz="2800" b="0" dirty="0" err="1">
                <a:solidFill>
                  <a:srgbClr val="FFFFFF"/>
                </a:solidFill>
              </a:rPr>
              <a:t>décharge</a:t>
            </a:r>
            <a:r>
              <a:rPr sz="2800" b="0" dirty="0">
                <a:solidFill>
                  <a:srgbClr val="FFFFFF"/>
                </a:solidFill>
              </a:rPr>
              <a:t> du talon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Métatarsalgies</a:t>
            </a:r>
            <a:r>
              <a:rPr sz="2800" b="0" dirty="0">
                <a:solidFill>
                  <a:srgbClr val="FFFFFF"/>
                </a:solidFill>
              </a:rPr>
              <a:t> → barre </a:t>
            </a:r>
            <a:r>
              <a:rPr sz="2800" b="0" dirty="0" err="1">
                <a:solidFill>
                  <a:srgbClr val="FFFFFF"/>
                </a:solidFill>
              </a:rPr>
              <a:t>rétrocapitale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pelote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Hallux valgus → </a:t>
            </a:r>
            <a:r>
              <a:rPr sz="2800" b="0" dirty="0" err="1">
                <a:solidFill>
                  <a:srgbClr val="FFFFFF"/>
                </a:solidFill>
              </a:rPr>
              <a:t>stabilisation</a:t>
            </a:r>
            <a:r>
              <a:rPr sz="2800" b="0" dirty="0">
                <a:solidFill>
                  <a:srgbClr val="FFFFFF"/>
                </a:solidFill>
              </a:rPr>
              <a:t> de </a:t>
            </a:r>
            <a:r>
              <a:rPr sz="2800" b="0" dirty="0" err="1">
                <a:solidFill>
                  <a:srgbClr val="FFFFFF"/>
                </a:solidFill>
              </a:rPr>
              <a:t>l’avant</a:t>
            </a:r>
            <a:r>
              <a:rPr sz="2800" b="0" dirty="0">
                <a:solidFill>
                  <a:srgbClr val="FFFFFF"/>
                </a:solidFill>
              </a:rPr>
              <a:t>-pied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Pied plat / pied </a:t>
            </a:r>
            <a:r>
              <a:rPr sz="2800" b="0" dirty="0" err="1">
                <a:solidFill>
                  <a:srgbClr val="FFFFFF"/>
                </a:solidFill>
              </a:rPr>
              <a:t>creux</a:t>
            </a:r>
            <a:r>
              <a:rPr sz="2800" b="0" dirty="0">
                <a:solidFill>
                  <a:srgbClr val="FFFFFF"/>
                </a:solidFill>
              </a:rPr>
              <a:t> → correction </a:t>
            </a:r>
            <a:r>
              <a:rPr sz="2800" b="0" dirty="0" err="1">
                <a:solidFill>
                  <a:srgbClr val="FFFFFF"/>
                </a:solidFill>
              </a:rPr>
              <a:t>d’axe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Inégalité</a:t>
            </a:r>
            <a:r>
              <a:rPr sz="2800" b="0" dirty="0">
                <a:solidFill>
                  <a:srgbClr val="FFFFFF"/>
                </a:solidFill>
              </a:rPr>
              <a:t> de </a:t>
            </a:r>
            <a:r>
              <a:rPr sz="2800" b="0" dirty="0" err="1">
                <a:solidFill>
                  <a:srgbClr val="FFFFFF"/>
                </a:solidFill>
              </a:rPr>
              <a:t>longueur</a:t>
            </a:r>
            <a:r>
              <a:rPr sz="2800" b="0" dirty="0">
                <a:solidFill>
                  <a:srgbClr val="FFFFFF"/>
                </a:solidFill>
              </a:rPr>
              <a:t> → </a:t>
            </a:r>
            <a:r>
              <a:rPr sz="2800" b="0" dirty="0" err="1">
                <a:solidFill>
                  <a:srgbClr val="FFFFFF"/>
                </a:solidFill>
              </a:rPr>
              <a:t>talonnette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compensatrice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11" y="525577"/>
            <a:ext cx="8012382" cy="585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414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365760"/>
            <a:ext cx="82296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Orthèses et prévention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085" y="900196"/>
            <a:ext cx="7600414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Troubles </a:t>
            </a:r>
            <a:r>
              <a:rPr sz="2800" b="0" dirty="0" err="1">
                <a:solidFill>
                  <a:srgbClr val="FFFFFF"/>
                </a:solidFill>
              </a:rPr>
              <a:t>posturaux</a:t>
            </a:r>
            <a:r>
              <a:rPr sz="2800" b="0" dirty="0">
                <a:solidFill>
                  <a:srgbClr val="FFFFFF"/>
                </a:solidFill>
              </a:rPr>
              <a:t> &amp; </a:t>
            </a:r>
            <a:r>
              <a:rPr sz="2800" b="0" dirty="0" err="1">
                <a:solidFill>
                  <a:srgbClr val="FFFFFF"/>
                </a:solidFill>
              </a:rPr>
              <a:t>rachidiens</a:t>
            </a:r>
            <a:r>
              <a:rPr sz="2800" b="0" dirty="0">
                <a:solidFill>
                  <a:srgbClr val="FFFFFF"/>
                </a:solidFill>
              </a:rPr>
              <a:t> → </a:t>
            </a:r>
            <a:r>
              <a:rPr sz="2800" b="0" dirty="0" err="1">
                <a:solidFill>
                  <a:srgbClr val="FFFFFF"/>
                </a:solidFill>
              </a:rPr>
              <a:t>rééquilibration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Diabète</a:t>
            </a:r>
            <a:r>
              <a:rPr sz="2800" b="0" dirty="0">
                <a:solidFill>
                  <a:srgbClr val="FFFFFF"/>
                </a:solidFill>
              </a:rPr>
              <a:t> / neuropathies → </a:t>
            </a:r>
            <a:r>
              <a:rPr sz="2800" b="1" dirty="0">
                <a:solidFill>
                  <a:srgbClr val="FFFFFF"/>
                </a:solidFill>
              </a:rPr>
              <a:t>protection </a:t>
            </a:r>
            <a:r>
              <a:rPr sz="2800" b="1" dirty="0" err="1">
                <a:solidFill>
                  <a:srgbClr val="FFFFFF"/>
                </a:solidFill>
              </a:rPr>
              <a:t>cutanée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endParaRPr lang="fr-FR" sz="2800" b="1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 smtClean="0">
                <a:solidFill>
                  <a:srgbClr val="FFFFFF"/>
                </a:solidFill>
              </a:rPr>
              <a:t>hypoallergénique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Efficacité</a:t>
            </a: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0" dirty="0">
                <a:solidFill>
                  <a:srgbClr val="FFFFFF"/>
                </a:solidFill>
              </a:rPr>
              <a:t>= adaptation </a:t>
            </a:r>
            <a:r>
              <a:rPr sz="2800" b="0" dirty="0" err="1">
                <a:solidFill>
                  <a:srgbClr val="FFFFFF"/>
                </a:solidFill>
              </a:rPr>
              <a:t>individualisée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smtClean="0">
                <a:solidFill>
                  <a:srgbClr val="FFFFFF"/>
                </a:solidFill>
              </a:rPr>
              <a:t>+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suivi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régulier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210" y="4410752"/>
            <a:ext cx="1809135" cy="176980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462" y="3334775"/>
            <a:ext cx="2160580" cy="297079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80" y="381058"/>
            <a:ext cx="7921086" cy="588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228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26" y="205343"/>
            <a:ext cx="8270007" cy="6186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724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239" y="376413"/>
            <a:ext cx="82296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rPr dirty="0"/>
              <a:t>C. </a:t>
            </a:r>
            <a:r>
              <a:rPr dirty="0" err="1"/>
              <a:t>Chaussures</a:t>
            </a:r>
            <a:r>
              <a:rPr dirty="0"/>
              <a:t> </a:t>
            </a:r>
            <a:r>
              <a:rPr dirty="0" err="1"/>
              <a:t>thérapeutiques</a:t>
            </a:r>
            <a:r>
              <a:rPr dirty="0"/>
              <a:t> – Indications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8239" y="928604"/>
            <a:ext cx="7817974" cy="38164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Pathologies </a:t>
            </a:r>
            <a:r>
              <a:rPr sz="2800" b="0" dirty="0" err="1">
                <a:solidFill>
                  <a:srgbClr val="FFFFFF"/>
                </a:solidFill>
              </a:rPr>
              <a:t>chroniques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1" dirty="0" err="1">
                <a:solidFill>
                  <a:srgbClr val="FFFFFF"/>
                </a:solidFill>
              </a:rPr>
              <a:t>diabète</a:t>
            </a:r>
            <a:r>
              <a:rPr sz="2800" b="1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polyarthrite</a:t>
            </a:r>
            <a:r>
              <a:rPr sz="2800" b="1" dirty="0">
                <a:solidFill>
                  <a:srgbClr val="FFFFFF"/>
                </a:solidFill>
              </a:rPr>
              <a:t>, </a:t>
            </a:r>
            <a:endParaRPr lang="fr-FR" sz="2800" b="1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 smtClean="0">
                <a:solidFill>
                  <a:srgbClr val="FFFFFF"/>
                </a:solidFill>
              </a:rPr>
              <a:t>neuropathie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Déformations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1" dirty="0">
                <a:solidFill>
                  <a:srgbClr val="FFFFFF"/>
                </a:solidFill>
              </a:rPr>
              <a:t>hallux valgus, </a:t>
            </a:r>
            <a:r>
              <a:rPr sz="2800" b="1" dirty="0" err="1">
                <a:solidFill>
                  <a:srgbClr val="FFFFFF"/>
                </a:solidFill>
              </a:rPr>
              <a:t>orteils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en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griffe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Suites </a:t>
            </a:r>
            <a:r>
              <a:rPr sz="2800" b="0" dirty="0" err="1">
                <a:solidFill>
                  <a:srgbClr val="FFFFFF"/>
                </a:solidFill>
              </a:rPr>
              <a:t>opératoires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1" dirty="0" err="1">
                <a:solidFill>
                  <a:srgbClr val="FFFFFF"/>
                </a:solidFill>
              </a:rPr>
              <a:t>ostéotomie</a:t>
            </a:r>
            <a:r>
              <a:rPr sz="2800" b="1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ulcère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plantaire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Prévention</a:t>
            </a:r>
            <a:r>
              <a:rPr sz="2800" b="0" dirty="0">
                <a:solidFill>
                  <a:srgbClr val="FFFFFF"/>
                </a:solidFill>
              </a:rPr>
              <a:t> des </a:t>
            </a:r>
            <a:r>
              <a:rPr sz="2800" b="0" dirty="0" err="1">
                <a:solidFill>
                  <a:srgbClr val="FFFFFF"/>
                </a:solidFill>
              </a:rPr>
              <a:t>récidives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d’ulcères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ou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d’hyperappuis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54" y="5064485"/>
            <a:ext cx="3403014" cy="147035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365760"/>
            <a:ext cx="82296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Caractéristiques techniques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128" y="1131015"/>
            <a:ext cx="8050858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Semelle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rigide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ou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basculée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selon</a:t>
            </a:r>
            <a:r>
              <a:rPr sz="2800" b="0" dirty="0">
                <a:solidFill>
                  <a:srgbClr val="FFFFFF"/>
                </a:solidFill>
              </a:rPr>
              <a:t> la zone de </a:t>
            </a:r>
            <a:r>
              <a:rPr sz="2800" b="0" dirty="0" err="1">
                <a:solidFill>
                  <a:srgbClr val="FFFFFF"/>
                </a:solidFill>
              </a:rPr>
              <a:t>décharge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Tige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rembourrée</a:t>
            </a:r>
            <a:r>
              <a:rPr sz="2800" b="0" dirty="0">
                <a:solidFill>
                  <a:srgbClr val="FFFFFF"/>
                </a:solidFill>
              </a:rPr>
              <a:t> et </a:t>
            </a:r>
            <a:r>
              <a:rPr sz="2800" b="0" dirty="0" err="1">
                <a:solidFill>
                  <a:srgbClr val="FFFFFF"/>
                </a:solidFill>
              </a:rPr>
              <a:t>fermeture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réglable</a:t>
            </a:r>
            <a:r>
              <a:rPr sz="2800" b="1" dirty="0">
                <a:solidFill>
                  <a:srgbClr val="FFFFFF"/>
                </a:solidFill>
              </a:rPr>
              <a:t> (Velcro</a:t>
            </a:r>
            <a:r>
              <a:rPr sz="2800" b="1" dirty="0" smtClean="0">
                <a:solidFill>
                  <a:srgbClr val="FFFFFF"/>
                </a:solidFill>
              </a:rPr>
              <a:t>)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Volume </a:t>
            </a:r>
            <a:r>
              <a:rPr sz="2800" b="0" dirty="0" err="1">
                <a:solidFill>
                  <a:srgbClr val="FFFFFF"/>
                </a:solidFill>
              </a:rPr>
              <a:t>chaussant</a:t>
            </a:r>
            <a:r>
              <a:rPr sz="2800" b="0" dirty="0">
                <a:solidFill>
                  <a:srgbClr val="FFFFFF"/>
                </a:solidFill>
              </a:rPr>
              <a:t> large pour </a:t>
            </a:r>
            <a:r>
              <a:rPr sz="2800" b="0" dirty="0" err="1">
                <a:solidFill>
                  <a:srgbClr val="FFFFFF"/>
                </a:solidFill>
              </a:rPr>
              <a:t>orthèse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plantaire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Matériaux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souples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respirants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antidérapants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750" y="4754742"/>
            <a:ext cx="2347163" cy="18228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365760"/>
            <a:ext cx="82296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Rôle global de l’appareillage du pied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704" y="1484347"/>
            <a:ext cx="8135240" cy="29546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Restaurer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l’équilibre</a:t>
            </a:r>
            <a:r>
              <a:rPr sz="2800" b="1" dirty="0">
                <a:solidFill>
                  <a:srgbClr val="FFFFFF"/>
                </a:solidFill>
              </a:rPr>
              <a:t> postural</a:t>
            </a:r>
            <a:r>
              <a:rPr sz="2800" b="0" dirty="0">
                <a:solidFill>
                  <a:srgbClr val="FFFFFF"/>
                </a:solidFill>
              </a:rPr>
              <a:t> et </a:t>
            </a:r>
            <a:r>
              <a:rPr sz="2800" b="1" dirty="0" err="1">
                <a:solidFill>
                  <a:srgbClr val="FFFFFF"/>
                </a:solidFill>
              </a:rPr>
              <a:t>répartir</a:t>
            </a:r>
            <a:r>
              <a:rPr sz="2800" b="1" dirty="0">
                <a:solidFill>
                  <a:srgbClr val="FFFFFF"/>
                </a:solidFill>
              </a:rPr>
              <a:t> les </a:t>
            </a:r>
            <a:r>
              <a:rPr sz="2800" b="1" dirty="0" err="1">
                <a:solidFill>
                  <a:srgbClr val="FFFFFF"/>
                </a:solidFill>
              </a:rPr>
              <a:t>pressions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Soulager</a:t>
            </a: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0" dirty="0">
                <a:solidFill>
                  <a:srgbClr val="FFFFFF"/>
                </a:solidFill>
              </a:rPr>
              <a:t>les </a:t>
            </a:r>
            <a:r>
              <a:rPr sz="2800" b="1" dirty="0" err="1">
                <a:solidFill>
                  <a:srgbClr val="FFFFFF"/>
                </a:solidFill>
              </a:rPr>
              <a:t>douleurs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plantaires</a:t>
            </a:r>
            <a:r>
              <a:rPr sz="2800" b="0" dirty="0">
                <a:solidFill>
                  <a:srgbClr val="FFFFFF"/>
                </a:solidFill>
              </a:rPr>
              <a:t> et les </a:t>
            </a:r>
            <a:r>
              <a:rPr sz="2800" b="1" dirty="0">
                <a:solidFill>
                  <a:srgbClr val="FFFFFF"/>
                </a:solidFill>
              </a:rPr>
              <a:t>surcharges </a:t>
            </a:r>
            <a:endParaRPr lang="fr-FR" sz="2800" b="1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 smtClean="0">
                <a:solidFill>
                  <a:srgbClr val="FFFFFF"/>
                </a:solidFill>
              </a:rPr>
              <a:t>articulaires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Optimiser</a:t>
            </a: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0" dirty="0">
                <a:solidFill>
                  <a:srgbClr val="FFFFFF"/>
                </a:solidFill>
              </a:rPr>
              <a:t>la </a:t>
            </a:r>
            <a:r>
              <a:rPr sz="2800" b="1" dirty="0">
                <a:solidFill>
                  <a:srgbClr val="FFFFFF"/>
                </a:solidFill>
              </a:rPr>
              <a:t>propulsion</a:t>
            </a:r>
            <a:r>
              <a:rPr sz="2800" b="0" dirty="0">
                <a:solidFill>
                  <a:srgbClr val="FFFFFF"/>
                </a:solidFill>
              </a:rPr>
              <a:t> et la </a:t>
            </a:r>
            <a:r>
              <a:rPr sz="2800" b="1" dirty="0">
                <a:solidFill>
                  <a:srgbClr val="FFFFFF"/>
                </a:solidFill>
              </a:rPr>
              <a:t>posture </a:t>
            </a:r>
            <a:r>
              <a:rPr sz="2800" b="1" dirty="0" err="1">
                <a:solidFill>
                  <a:srgbClr val="FFFFFF"/>
                </a:solidFill>
              </a:rPr>
              <a:t>ascendante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60" y="4589952"/>
            <a:ext cx="6826928" cy="173353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365760"/>
            <a:ext cx="82296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rPr dirty="0" err="1"/>
              <a:t>Exemples</a:t>
            </a:r>
            <a:r>
              <a:rPr dirty="0"/>
              <a:t> de </a:t>
            </a:r>
            <a:r>
              <a:rPr dirty="0" err="1"/>
              <a:t>modèles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168676" y="846929"/>
            <a:ext cx="8795228" cy="38164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>
                <a:solidFill>
                  <a:srgbClr val="FFFFFF"/>
                </a:solidFill>
              </a:rPr>
              <a:t>Donjoy</a:t>
            </a:r>
            <a:r>
              <a:rPr sz="2800" b="1" dirty="0">
                <a:solidFill>
                  <a:srgbClr val="FFFFFF"/>
                </a:solidFill>
              </a:rPr>
              <a:t>®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0" dirty="0" err="1">
                <a:solidFill>
                  <a:srgbClr val="FFFFFF"/>
                </a:solidFill>
              </a:rPr>
              <a:t>Podalux</a:t>
            </a:r>
            <a:r>
              <a:rPr sz="2800" b="0" dirty="0">
                <a:solidFill>
                  <a:srgbClr val="FFFFFF"/>
                </a:solidFill>
              </a:rPr>
              <a:t>™ II, </a:t>
            </a:r>
            <a:r>
              <a:rPr sz="2800" b="0" dirty="0" err="1">
                <a:solidFill>
                  <a:srgbClr val="FFFFFF"/>
                </a:solidFill>
              </a:rPr>
              <a:t>PodaPro</a:t>
            </a:r>
            <a:r>
              <a:rPr sz="2800" b="0" dirty="0">
                <a:solidFill>
                  <a:srgbClr val="FFFFFF"/>
                </a:solidFill>
              </a:rPr>
              <a:t>™, </a:t>
            </a:r>
            <a:r>
              <a:rPr sz="2800" b="0" dirty="0" err="1">
                <a:solidFill>
                  <a:srgbClr val="FFFFFF"/>
                </a:solidFill>
              </a:rPr>
              <a:t>PodaHeel</a:t>
            </a:r>
            <a:r>
              <a:rPr sz="2800" b="0" dirty="0">
                <a:solidFill>
                  <a:srgbClr val="FFFFFF"/>
                </a:solidFill>
              </a:rPr>
              <a:t>™,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chaussure</a:t>
            </a: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plâtre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>
                <a:solidFill>
                  <a:srgbClr val="FFFFFF"/>
                </a:solidFill>
              </a:rPr>
              <a:t>Thuasne</a:t>
            </a:r>
            <a:r>
              <a:rPr sz="2800" b="1" dirty="0">
                <a:solidFill>
                  <a:srgbClr val="FFFFFF"/>
                </a:solidFill>
              </a:rPr>
              <a:t>®</a:t>
            </a:r>
            <a:r>
              <a:rPr sz="2800" b="0" dirty="0">
                <a:solidFill>
                  <a:srgbClr val="FFFFFF"/>
                </a:solidFill>
              </a:rPr>
              <a:t> (CHUT®) : New Diane, Venus, </a:t>
            </a:r>
            <a:r>
              <a:rPr sz="2800" b="0" dirty="0" err="1">
                <a:solidFill>
                  <a:srgbClr val="FFFFFF"/>
                </a:solidFill>
              </a:rPr>
              <a:t>Noa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Soa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Arlequin</a:t>
            </a: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0" dirty="0">
                <a:solidFill>
                  <a:srgbClr val="FFFFFF"/>
                </a:solidFill>
              </a:rPr>
              <a:t>Sand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Objectif</a:t>
            </a: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0" dirty="0">
                <a:solidFill>
                  <a:srgbClr val="FFFFFF"/>
                </a:solidFill>
              </a:rPr>
              <a:t>: </a:t>
            </a:r>
            <a:r>
              <a:rPr sz="2800" b="0" dirty="0" err="1">
                <a:solidFill>
                  <a:srgbClr val="FFFFFF"/>
                </a:solidFill>
              </a:rPr>
              <a:t>protéger</a:t>
            </a:r>
            <a:r>
              <a:rPr sz="2800" b="0" dirty="0">
                <a:solidFill>
                  <a:srgbClr val="FFFFFF"/>
                </a:solidFill>
              </a:rPr>
              <a:t> la zone </a:t>
            </a:r>
            <a:r>
              <a:rPr sz="2800" b="0" dirty="0" err="1">
                <a:solidFill>
                  <a:srgbClr val="FFFFFF"/>
                </a:solidFill>
              </a:rPr>
              <a:t>douloureuse</a:t>
            </a:r>
            <a:r>
              <a:rPr sz="2800" b="0" dirty="0">
                <a:solidFill>
                  <a:srgbClr val="FFFFFF"/>
                </a:solidFill>
              </a:rPr>
              <a:t> tout </a:t>
            </a:r>
            <a:r>
              <a:rPr sz="2800" b="0" dirty="0" err="1">
                <a:solidFill>
                  <a:srgbClr val="FFFFFF"/>
                </a:solidFill>
              </a:rPr>
              <a:t>en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 smtClean="0">
                <a:solidFill>
                  <a:srgbClr val="FFFFFF"/>
                </a:solidFill>
              </a:rPr>
              <a:t>maintenant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0" dirty="0">
                <a:solidFill>
                  <a:srgbClr val="FFFFFF"/>
                </a:solidFill>
              </a:rPr>
              <a:t>la </a:t>
            </a:r>
            <a:r>
              <a:rPr sz="2800" b="0" dirty="0" err="1">
                <a:solidFill>
                  <a:srgbClr val="FFFFFF"/>
                </a:solidFill>
              </a:rPr>
              <a:t>marche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085" y="4343215"/>
            <a:ext cx="2562225" cy="2095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6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365760"/>
            <a:ext cx="82296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rPr dirty="0"/>
              <a:t>D. </a:t>
            </a:r>
            <a:r>
              <a:rPr dirty="0" err="1"/>
              <a:t>Prise</a:t>
            </a:r>
            <a:r>
              <a:rPr dirty="0"/>
              <a:t> de </a:t>
            </a:r>
            <a:r>
              <a:rPr dirty="0" err="1"/>
              <a:t>mesure</a:t>
            </a:r>
            <a:r>
              <a:rPr dirty="0"/>
              <a:t> – </a:t>
            </a:r>
            <a:r>
              <a:rPr dirty="0" err="1"/>
              <a:t>Objectif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293851" y="1352957"/>
            <a:ext cx="7341305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Assurer </a:t>
            </a:r>
            <a:r>
              <a:rPr sz="2800" b="1" dirty="0" err="1">
                <a:solidFill>
                  <a:srgbClr val="FFFFFF"/>
                </a:solidFill>
              </a:rPr>
              <a:t>confort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efficacité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biomécanique</a:t>
            </a:r>
            <a:r>
              <a:rPr sz="2800" b="0" dirty="0">
                <a:solidFill>
                  <a:srgbClr val="FFFFFF"/>
                </a:solidFill>
              </a:rPr>
              <a:t> et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smtClean="0">
                <a:solidFill>
                  <a:srgbClr val="FFFFFF"/>
                </a:solidFill>
              </a:rPr>
              <a:t>adaptation </a:t>
            </a:r>
            <a:r>
              <a:rPr sz="2800" b="1" dirty="0" err="1">
                <a:solidFill>
                  <a:srgbClr val="FFFFFF"/>
                </a:solidFill>
              </a:rPr>
              <a:t>morphologique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Réalisation</a:t>
            </a: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0" dirty="0">
                <a:solidFill>
                  <a:srgbClr val="FFFFFF"/>
                </a:solidFill>
              </a:rPr>
              <a:t>par </a:t>
            </a:r>
            <a:r>
              <a:rPr sz="2800" b="1" dirty="0" err="1">
                <a:solidFill>
                  <a:srgbClr val="FFFFFF"/>
                </a:solidFill>
              </a:rPr>
              <a:t>orthopédiste-orthésiste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diplômé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selon</a:t>
            </a: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protocole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Étape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clé</a:t>
            </a:r>
            <a:r>
              <a:rPr sz="2800" b="0" dirty="0">
                <a:solidFill>
                  <a:srgbClr val="FFFFFF"/>
                </a:solidFill>
              </a:rPr>
              <a:t> du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succès</a:t>
            </a:r>
            <a:r>
              <a:rPr sz="2800" b="0" dirty="0" smtClean="0">
                <a:solidFill>
                  <a:srgbClr val="FFFFFF"/>
                </a:solidFill>
              </a:rPr>
              <a:t>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thérapeutique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468" y="3945832"/>
            <a:ext cx="5522606" cy="232912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365760"/>
            <a:ext cx="82296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Mesures essentielles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8373" y="1264180"/>
            <a:ext cx="7336367" cy="46782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Longueur</a:t>
            </a:r>
            <a:r>
              <a:rPr sz="2800" b="0" dirty="0">
                <a:solidFill>
                  <a:srgbClr val="FFFFFF"/>
                </a:solidFill>
              </a:rPr>
              <a:t> du pied → base de </a:t>
            </a:r>
            <a:r>
              <a:rPr sz="2800" b="0" dirty="0" err="1">
                <a:solidFill>
                  <a:srgbClr val="FFFFFF"/>
                </a:solidFill>
              </a:rPr>
              <a:t>semelle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Largeur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métatarsienne</a:t>
            </a:r>
            <a:r>
              <a:rPr sz="2800" b="0" dirty="0">
                <a:solidFill>
                  <a:srgbClr val="FFFFFF"/>
                </a:solidFill>
              </a:rPr>
              <a:t> → </a:t>
            </a:r>
            <a:r>
              <a:rPr sz="2800" b="0" dirty="0" err="1">
                <a:solidFill>
                  <a:srgbClr val="FFFFFF"/>
                </a:solidFill>
              </a:rPr>
              <a:t>ajustement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avant</a:t>
            </a:r>
            <a:r>
              <a:rPr sz="2800" b="0" dirty="0">
                <a:solidFill>
                  <a:srgbClr val="FFFFFF"/>
                </a:solidFill>
              </a:rPr>
              <a:t>-pied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Hauteur de </a:t>
            </a:r>
            <a:r>
              <a:rPr sz="2800" b="0" dirty="0" err="1">
                <a:solidFill>
                  <a:srgbClr val="FFFFFF"/>
                </a:solidFill>
              </a:rPr>
              <a:t>voûte</a:t>
            </a:r>
            <a:r>
              <a:rPr sz="2800" b="0" dirty="0">
                <a:solidFill>
                  <a:srgbClr val="FFFFFF"/>
                </a:solidFill>
              </a:rPr>
              <a:t> → </a:t>
            </a:r>
            <a:r>
              <a:rPr sz="2800" b="0" dirty="0" err="1">
                <a:solidFill>
                  <a:srgbClr val="FFFFFF"/>
                </a:solidFill>
              </a:rPr>
              <a:t>soutien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ou</a:t>
            </a:r>
            <a:r>
              <a:rPr sz="2800" b="0" dirty="0">
                <a:solidFill>
                  <a:srgbClr val="FFFFFF"/>
                </a:solidFill>
              </a:rPr>
              <a:t> correction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Pressions</a:t>
            </a:r>
            <a:r>
              <a:rPr sz="2800" b="0" dirty="0">
                <a:solidFill>
                  <a:srgbClr val="FFFFFF"/>
                </a:solidFill>
              </a:rPr>
              <a:t> → </a:t>
            </a:r>
            <a:r>
              <a:rPr sz="2800" b="1" dirty="0" err="1">
                <a:solidFill>
                  <a:srgbClr val="FFFFFF"/>
                </a:solidFill>
              </a:rPr>
              <a:t>analyse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baropodométrique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Observation </a:t>
            </a:r>
            <a:r>
              <a:rPr sz="2800" b="0" dirty="0" err="1">
                <a:solidFill>
                  <a:srgbClr val="FFFFFF"/>
                </a:solidFill>
              </a:rPr>
              <a:t>posturale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smtClean="0">
                <a:solidFill>
                  <a:srgbClr val="FFFFFF"/>
                </a:solidFill>
              </a:rPr>
              <a:t>et </a:t>
            </a:r>
            <a:r>
              <a:rPr sz="2800" b="0" dirty="0" err="1">
                <a:solidFill>
                  <a:srgbClr val="FFFFFF"/>
                </a:solidFill>
              </a:rPr>
              <a:t>état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cutané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207" y="4919551"/>
            <a:ext cx="4751473" cy="138487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365760"/>
            <a:ext cx="82296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rPr dirty="0" err="1"/>
              <a:t>Outils</a:t>
            </a:r>
            <a:r>
              <a:rPr dirty="0"/>
              <a:t> </a:t>
            </a:r>
            <a:r>
              <a:rPr dirty="0" err="1"/>
              <a:t>modernes</a:t>
            </a:r>
            <a:r>
              <a:rPr dirty="0"/>
              <a:t> </a:t>
            </a:r>
            <a:r>
              <a:rPr dirty="0" err="1"/>
              <a:t>d’évaluation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417251" y="1344079"/>
            <a:ext cx="8321124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>
                <a:solidFill>
                  <a:srgbClr val="FFFFFF"/>
                </a:solidFill>
              </a:rPr>
              <a:t>Podoscope</a:t>
            </a:r>
            <a:r>
              <a:rPr sz="2800" b="1" dirty="0">
                <a:solidFill>
                  <a:srgbClr val="FFFFFF"/>
                </a:solidFill>
              </a:rPr>
              <a:t> à </a:t>
            </a:r>
            <a:r>
              <a:rPr sz="2800" b="1" dirty="0" err="1">
                <a:solidFill>
                  <a:srgbClr val="FFFFFF"/>
                </a:solidFill>
              </a:rPr>
              <a:t>miroir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0" dirty="0" err="1">
                <a:solidFill>
                  <a:srgbClr val="FFFFFF"/>
                </a:solidFill>
              </a:rPr>
              <a:t>visualisation</a:t>
            </a:r>
            <a:r>
              <a:rPr sz="2800" b="0" dirty="0">
                <a:solidFill>
                  <a:srgbClr val="FFFFFF"/>
                </a:solidFill>
              </a:rPr>
              <a:t> des </a:t>
            </a:r>
            <a:r>
              <a:rPr sz="2800" b="0" dirty="0" err="1">
                <a:solidFill>
                  <a:srgbClr val="FFFFFF"/>
                </a:solidFill>
              </a:rPr>
              <a:t>appuis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>
                <a:solidFill>
                  <a:srgbClr val="FFFFFF"/>
                </a:solidFill>
              </a:rPr>
              <a:t>Scanner 3D / </a:t>
            </a:r>
            <a:r>
              <a:rPr sz="2800" b="1" dirty="0" err="1">
                <a:solidFill>
                  <a:srgbClr val="FFFFFF"/>
                </a:solidFill>
              </a:rPr>
              <a:t>empreinte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numérique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0" dirty="0" err="1">
                <a:solidFill>
                  <a:srgbClr val="FFFFFF"/>
                </a:solidFill>
              </a:rPr>
              <a:t>modélisation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précise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>
                <a:solidFill>
                  <a:srgbClr val="FFFFFF"/>
                </a:solidFill>
              </a:rPr>
              <a:t>Plateforme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baropodométrique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0" dirty="0" err="1">
                <a:solidFill>
                  <a:srgbClr val="FFFFFF"/>
                </a:solidFill>
              </a:rPr>
              <a:t>mesure</a:t>
            </a:r>
            <a:r>
              <a:rPr sz="2800" b="0" dirty="0">
                <a:solidFill>
                  <a:srgbClr val="FFFFFF"/>
                </a:solidFill>
              </a:rPr>
              <a:t> des </a:t>
            </a:r>
            <a:r>
              <a:rPr sz="2800" b="0" dirty="0" err="1">
                <a:solidFill>
                  <a:srgbClr val="FFFFFF"/>
                </a:solidFill>
              </a:rPr>
              <a:t>pressions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dynamiques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Logiciels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1" dirty="0">
                <a:solidFill>
                  <a:srgbClr val="FFFFFF"/>
                </a:solidFill>
              </a:rPr>
              <a:t>CAD/CAM</a:t>
            </a:r>
            <a:r>
              <a:rPr sz="2800" b="0" dirty="0">
                <a:solidFill>
                  <a:srgbClr val="FFFFFF"/>
                </a:solidFill>
              </a:rPr>
              <a:t> : fabrication </a:t>
            </a:r>
            <a:r>
              <a:rPr sz="2800" b="0" dirty="0" err="1">
                <a:solidFill>
                  <a:srgbClr val="FFFFFF"/>
                </a:solidFill>
              </a:rPr>
              <a:t>numérique</a:t>
            </a:r>
            <a:r>
              <a:rPr sz="2800" b="0" dirty="0">
                <a:solidFill>
                  <a:srgbClr val="FFFFFF"/>
                </a:solidFill>
              </a:rPr>
              <a:t> sur </a:t>
            </a:r>
            <a:r>
              <a:rPr sz="2800" b="0" dirty="0" err="1">
                <a:solidFill>
                  <a:srgbClr val="FFFFFF"/>
                </a:solidFill>
              </a:rPr>
              <a:t>mesure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365760"/>
            <a:ext cx="82296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Le triptyque de réussite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7219" y="1024483"/>
            <a:ext cx="8522461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smtClean="0">
                <a:solidFill>
                  <a:srgbClr val="FFFFFF"/>
                </a:solidFill>
              </a:rPr>
              <a:t>Bonne </a:t>
            </a:r>
            <a:r>
              <a:rPr sz="2800" b="1" dirty="0">
                <a:solidFill>
                  <a:srgbClr val="FFFFFF"/>
                </a:solidFill>
              </a:rPr>
              <a:t>indication</a:t>
            </a:r>
            <a:r>
              <a:rPr sz="2800" b="0" dirty="0">
                <a:solidFill>
                  <a:srgbClr val="FFFFFF"/>
                </a:solidFill>
              </a:rPr>
              <a:t> : diagnostic </a:t>
            </a:r>
            <a:r>
              <a:rPr sz="2800" b="0" dirty="0" smtClean="0">
                <a:solidFill>
                  <a:srgbClr val="FFFFFF"/>
                </a:solidFill>
              </a:rPr>
              <a:t>précis.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smtClean="0">
                <a:solidFill>
                  <a:srgbClr val="FFFFFF"/>
                </a:solidFill>
              </a:rPr>
              <a:t>Bonne </a:t>
            </a:r>
            <a:r>
              <a:rPr sz="2800" b="1" dirty="0" err="1" smtClean="0">
                <a:solidFill>
                  <a:srgbClr val="FFFFFF"/>
                </a:solidFill>
              </a:rPr>
              <a:t>mesure</a:t>
            </a:r>
            <a:r>
              <a:rPr sz="2800" b="0" dirty="0" smtClean="0">
                <a:solidFill>
                  <a:srgbClr val="FFFFFF"/>
                </a:solidFill>
              </a:rPr>
              <a:t> : </a:t>
            </a:r>
            <a:r>
              <a:rPr sz="2800" b="0" dirty="0" err="1" smtClean="0">
                <a:solidFill>
                  <a:srgbClr val="FFFFFF"/>
                </a:solidFill>
              </a:rPr>
              <a:t>relevé</a:t>
            </a: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0" dirty="0" err="1" smtClean="0">
                <a:solidFill>
                  <a:srgbClr val="FFFFFF"/>
                </a:solidFill>
              </a:rPr>
              <a:t>rigoureux</a:t>
            </a:r>
            <a:r>
              <a:rPr sz="2800" b="0" dirty="0" smtClean="0">
                <a:solidFill>
                  <a:srgbClr val="FFFFFF"/>
                </a:solidFill>
              </a:rPr>
              <a:t> et </a:t>
            </a:r>
            <a:r>
              <a:rPr sz="2800" b="0" dirty="0" err="1" smtClean="0">
                <a:solidFill>
                  <a:srgbClr val="FFFFFF"/>
                </a:solidFill>
              </a:rPr>
              <a:t>centré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smtClean="0">
                <a:solidFill>
                  <a:srgbClr val="FFFFFF"/>
                </a:solidFill>
              </a:rPr>
              <a:t>Bon </a:t>
            </a:r>
            <a:r>
              <a:rPr sz="2800" b="1" dirty="0" err="1">
                <a:solidFill>
                  <a:srgbClr val="FFFFFF"/>
                </a:solidFill>
              </a:rPr>
              <a:t>suivi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0" dirty="0" err="1">
                <a:solidFill>
                  <a:srgbClr val="FFFFFF"/>
                </a:solidFill>
              </a:rPr>
              <a:t>contrôle</a:t>
            </a:r>
            <a:r>
              <a:rPr sz="2800" b="0" dirty="0">
                <a:solidFill>
                  <a:srgbClr val="FFFFFF"/>
                </a:solidFill>
              </a:rPr>
              <a:t> et </a:t>
            </a:r>
            <a:r>
              <a:rPr sz="2800" b="0" dirty="0" err="1">
                <a:solidFill>
                  <a:srgbClr val="FFFFFF"/>
                </a:solidFill>
              </a:rPr>
              <a:t>ajustement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périodique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👉 </a:t>
            </a:r>
            <a:r>
              <a:rPr sz="2800" b="0" dirty="0" err="1">
                <a:solidFill>
                  <a:srgbClr val="FFFFFF"/>
                </a:solidFill>
              </a:rPr>
              <a:t>Restaurer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équilibre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réduire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douleur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prévenir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récidive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365760"/>
            <a:ext cx="82296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Conclusion – Rôle global du pied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7250" y="1095505"/>
            <a:ext cx="6561027" cy="38164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Le pied = </a:t>
            </a:r>
            <a:r>
              <a:rPr sz="2800" b="1" dirty="0">
                <a:solidFill>
                  <a:srgbClr val="FFFFFF"/>
                </a:solidFill>
              </a:rPr>
              <a:t>pivot de la </a:t>
            </a:r>
            <a:r>
              <a:rPr sz="2800" b="1" dirty="0" err="1">
                <a:solidFill>
                  <a:srgbClr val="FFFFFF"/>
                </a:solidFill>
              </a:rPr>
              <a:t>statique</a:t>
            </a:r>
            <a:r>
              <a:rPr sz="2800" b="1" dirty="0">
                <a:solidFill>
                  <a:srgbClr val="FFFFFF"/>
                </a:solidFill>
              </a:rPr>
              <a:t> et </a:t>
            </a:r>
            <a:endParaRPr lang="fr-FR" sz="2800" b="1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smtClean="0">
                <a:solidFill>
                  <a:srgbClr val="FFFFFF"/>
                </a:solidFill>
              </a:rPr>
              <a:t>de </a:t>
            </a:r>
            <a:r>
              <a:rPr sz="2800" b="1" dirty="0">
                <a:solidFill>
                  <a:srgbClr val="FFFFFF"/>
                </a:solidFill>
              </a:rPr>
              <a:t>la locomotion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Allie </a:t>
            </a:r>
            <a:r>
              <a:rPr sz="2800" b="1" dirty="0" err="1">
                <a:solidFill>
                  <a:srgbClr val="FFFFFF"/>
                </a:solidFill>
              </a:rPr>
              <a:t>solidité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osseuse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souplesse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articulaire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smtClean="0">
                <a:solidFill>
                  <a:srgbClr val="FFFFFF"/>
                </a:solidFill>
              </a:rPr>
              <a:t>et </a:t>
            </a:r>
            <a:r>
              <a:rPr sz="2800" b="1" dirty="0" err="1">
                <a:solidFill>
                  <a:srgbClr val="FFFFFF"/>
                </a:solidFill>
              </a:rPr>
              <a:t>équilibre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musculaire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Pathologies : </a:t>
            </a:r>
            <a:r>
              <a:rPr sz="2800" b="0" dirty="0" err="1">
                <a:solidFill>
                  <a:srgbClr val="FFFFFF"/>
                </a:solidFill>
              </a:rPr>
              <a:t>mécaniques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fonctionnelles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dégénératives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traumatiques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994" y="358658"/>
            <a:ext cx="852265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rPr dirty="0" err="1"/>
              <a:t>L’appareillage</a:t>
            </a:r>
            <a:r>
              <a:rPr dirty="0"/>
              <a:t> : </a:t>
            </a:r>
            <a:endParaRPr lang="fr-FR" dirty="0" smtClean="0"/>
          </a:p>
          <a:p>
            <a:pPr>
              <a:defRPr sz="3600" b="1">
                <a:solidFill>
                  <a:srgbClr val="FFFFFF"/>
                </a:solidFill>
              </a:defRPr>
            </a:pPr>
            <a:r>
              <a:rPr lang="fr-FR" dirty="0"/>
              <a:t>	</a:t>
            </a:r>
            <a:r>
              <a:rPr lang="fr-FR" dirty="0" smtClean="0"/>
              <a:t>			</a:t>
            </a:r>
            <a:r>
              <a:rPr dirty="0" err="1" smtClean="0"/>
              <a:t>pilier</a:t>
            </a:r>
            <a:r>
              <a:rPr dirty="0" smtClean="0"/>
              <a:t> </a:t>
            </a:r>
            <a:r>
              <a:rPr dirty="0"/>
              <a:t>du </a:t>
            </a:r>
            <a:r>
              <a:rPr dirty="0" err="1"/>
              <a:t>traitement</a:t>
            </a:r>
            <a:r>
              <a:rPr dirty="0"/>
              <a:t> </a:t>
            </a:r>
            <a:r>
              <a:rPr dirty="0" err="1"/>
              <a:t>orthopédique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284973" y="1574899"/>
            <a:ext cx="7858241" cy="38164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Orthèses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semelles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chaussures</a:t>
            </a:r>
            <a:r>
              <a:rPr sz="2800" b="0" dirty="0">
                <a:solidFill>
                  <a:srgbClr val="FFFFFF"/>
                </a:solidFill>
              </a:rPr>
              <a:t> = </a:t>
            </a:r>
            <a:r>
              <a:rPr sz="2800" b="0" dirty="0" err="1">
                <a:solidFill>
                  <a:srgbClr val="FFFFFF"/>
                </a:solidFill>
              </a:rPr>
              <a:t>outils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correctifs</a:t>
            </a:r>
            <a:r>
              <a:rPr sz="2800" b="1" dirty="0">
                <a:solidFill>
                  <a:srgbClr val="FFFFFF"/>
                </a:solidFill>
              </a:rPr>
              <a:t>, </a:t>
            </a:r>
            <a:endParaRPr lang="fr-FR" sz="2800" b="1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 smtClean="0">
                <a:solidFill>
                  <a:srgbClr val="FFFFFF"/>
                </a:solidFill>
              </a:rPr>
              <a:t>préventifs</a:t>
            </a:r>
            <a:r>
              <a:rPr sz="2800" b="1" dirty="0" smtClean="0">
                <a:solidFill>
                  <a:srgbClr val="FFFFFF"/>
                </a:solidFill>
              </a:rPr>
              <a:t> </a:t>
            </a:r>
            <a:r>
              <a:rPr sz="2800" b="1" dirty="0">
                <a:solidFill>
                  <a:srgbClr val="FFFFFF"/>
                </a:solidFill>
              </a:rPr>
              <a:t>et </a:t>
            </a:r>
            <a:r>
              <a:rPr sz="2800" b="1" dirty="0" err="1">
                <a:solidFill>
                  <a:srgbClr val="FFFFFF"/>
                </a:solidFill>
              </a:rPr>
              <a:t>fonctionnels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smtClean="0">
                <a:solidFill>
                  <a:srgbClr val="FFFFFF"/>
                </a:solidFill>
              </a:rPr>
              <a:t>Association </a:t>
            </a:r>
            <a:r>
              <a:rPr sz="2800" b="0" dirty="0" err="1">
                <a:solidFill>
                  <a:srgbClr val="FFFFFF"/>
                </a:solidFill>
              </a:rPr>
              <a:t>médecin</a:t>
            </a:r>
            <a:r>
              <a:rPr sz="2800" b="0" dirty="0">
                <a:solidFill>
                  <a:srgbClr val="FFFFFF"/>
                </a:solidFill>
              </a:rPr>
              <a:t> – </a:t>
            </a:r>
            <a:r>
              <a:rPr sz="2800" b="0" dirty="0" err="1">
                <a:solidFill>
                  <a:srgbClr val="FFFFFF"/>
                </a:solidFill>
              </a:rPr>
              <a:t>orthopédiste</a:t>
            </a:r>
            <a:r>
              <a:rPr sz="2800" b="0" dirty="0">
                <a:solidFill>
                  <a:srgbClr val="FFFFFF"/>
                </a:solidFill>
              </a:rPr>
              <a:t> – </a:t>
            </a:r>
            <a:r>
              <a:rPr sz="2800" b="0" dirty="0" err="1">
                <a:solidFill>
                  <a:srgbClr val="FFFFFF"/>
                </a:solidFill>
              </a:rPr>
              <a:t>kiné</a:t>
            </a:r>
            <a:r>
              <a:rPr sz="2800" b="0" dirty="0">
                <a:solidFill>
                  <a:srgbClr val="FFFFFF"/>
                </a:solidFill>
              </a:rPr>
              <a:t> pour </a:t>
            </a:r>
            <a:r>
              <a:rPr sz="2800" b="0" dirty="0" err="1">
                <a:solidFill>
                  <a:srgbClr val="FFFFFF"/>
                </a:solidFill>
              </a:rPr>
              <a:t>une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prise</a:t>
            </a: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en</a:t>
            </a:r>
            <a:r>
              <a:rPr sz="2800" b="0" dirty="0">
                <a:solidFill>
                  <a:srgbClr val="FFFFFF"/>
                </a:solidFill>
              </a:rPr>
              <a:t> charge </a:t>
            </a:r>
            <a:r>
              <a:rPr sz="2800" b="0" dirty="0" err="1">
                <a:solidFill>
                  <a:srgbClr val="FFFFFF"/>
                </a:solidFill>
              </a:rPr>
              <a:t>globale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Chaque</a:t>
            </a: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appareillage</a:t>
            </a:r>
            <a:r>
              <a:rPr sz="2800" b="0" dirty="0">
                <a:solidFill>
                  <a:srgbClr val="FFFFFF"/>
                </a:solidFill>
              </a:rPr>
              <a:t> = </a:t>
            </a:r>
            <a:r>
              <a:rPr sz="2800" b="1" dirty="0" err="1">
                <a:solidFill>
                  <a:srgbClr val="FFFFFF"/>
                </a:solidFill>
              </a:rPr>
              <a:t>projet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thérapeutique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endParaRPr lang="fr-FR" sz="2800" b="1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 smtClean="0">
                <a:solidFill>
                  <a:srgbClr val="FFFFFF"/>
                </a:solidFill>
              </a:rPr>
              <a:t>personnalisé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365760"/>
            <a:ext cx="688207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rPr dirty="0"/>
              <a:t>Conditions de </a:t>
            </a:r>
            <a:r>
              <a:rPr dirty="0" err="1"/>
              <a:t>réussite</a:t>
            </a:r>
            <a:r>
              <a:rPr dirty="0"/>
              <a:t> </a:t>
            </a:r>
            <a:endParaRPr lang="fr-FR" dirty="0" smtClean="0"/>
          </a:p>
          <a:p>
            <a:pPr>
              <a:defRPr sz="3600" b="1">
                <a:solidFill>
                  <a:srgbClr val="FFFFFF"/>
                </a:solidFill>
              </a:defRPr>
            </a:pPr>
            <a:r>
              <a:rPr lang="fr-FR" dirty="0"/>
              <a:t>	</a:t>
            </a:r>
            <a:r>
              <a:rPr lang="fr-FR" dirty="0" smtClean="0"/>
              <a:t>					</a:t>
            </a:r>
            <a:r>
              <a:rPr dirty="0" smtClean="0"/>
              <a:t>&amp; </a:t>
            </a:r>
            <a:r>
              <a:rPr dirty="0" err="1"/>
              <a:t>approche</a:t>
            </a:r>
            <a:r>
              <a:rPr dirty="0"/>
              <a:t> </a:t>
            </a:r>
            <a:r>
              <a:rPr dirty="0" err="1"/>
              <a:t>intégrée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640080" y="1566089"/>
            <a:ext cx="7661200" cy="38164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Diagnostic </a:t>
            </a:r>
            <a:r>
              <a:rPr sz="2800" b="0" dirty="0" err="1">
                <a:solidFill>
                  <a:srgbClr val="FFFFFF"/>
                </a:solidFill>
              </a:rPr>
              <a:t>clinique</a:t>
            </a:r>
            <a:r>
              <a:rPr sz="2800" b="0" dirty="0">
                <a:solidFill>
                  <a:srgbClr val="FFFFFF"/>
                </a:solidFill>
              </a:rPr>
              <a:t> et </a:t>
            </a:r>
            <a:r>
              <a:rPr sz="2800" b="0" dirty="0" err="1">
                <a:solidFill>
                  <a:srgbClr val="FFFFFF"/>
                </a:solidFill>
              </a:rPr>
              <a:t>biomécanique</a:t>
            </a:r>
            <a:r>
              <a:rPr sz="2800" b="0" dirty="0">
                <a:solidFill>
                  <a:srgbClr val="FFFFFF"/>
                </a:solidFill>
              </a:rPr>
              <a:t> précis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Mesure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rigoureuse</a:t>
            </a:r>
            <a:r>
              <a:rPr sz="2800" b="0" dirty="0">
                <a:solidFill>
                  <a:srgbClr val="FFFFFF"/>
                </a:solidFill>
              </a:rPr>
              <a:t> + adaptation </a:t>
            </a:r>
            <a:r>
              <a:rPr sz="2800" b="0" dirty="0" err="1">
                <a:solidFill>
                  <a:srgbClr val="FFFFFF"/>
                </a:solidFill>
              </a:rPr>
              <a:t>morphologique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Suivi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régulier</a:t>
            </a:r>
            <a:r>
              <a:rPr sz="2800" b="0" dirty="0">
                <a:solidFill>
                  <a:srgbClr val="FFFFFF"/>
                </a:solidFill>
              </a:rPr>
              <a:t> + </a:t>
            </a:r>
            <a:r>
              <a:rPr sz="2800" b="0" dirty="0" err="1">
                <a:solidFill>
                  <a:srgbClr val="FFFFFF"/>
                </a:solidFill>
              </a:rPr>
              <a:t>pédagogie</a:t>
            </a:r>
            <a:r>
              <a:rPr sz="2800" b="0" dirty="0">
                <a:solidFill>
                  <a:srgbClr val="FFFFFF"/>
                </a:solidFill>
              </a:rPr>
              <a:t> patient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🎯 </a:t>
            </a:r>
            <a:r>
              <a:rPr sz="2800" b="0" dirty="0" err="1">
                <a:solidFill>
                  <a:srgbClr val="FFFFFF"/>
                </a:solidFill>
              </a:rPr>
              <a:t>Orthèse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bien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indiquée</a:t>
            </a:r>
            <a:r>
              <a:rPr sz="2800" b="0" dirty="0">
                <a:solidFill>
                  <a:srgbClr val="FFFFFF"/>
                </a:solidFill>
              </a:rPr>
              <a:t> = </a:t>
            </a:r>
            <a:r>
              <a:rPr sz="2800" b="1" dirty="0" err="1">
                <a:solidFill>
                  <a:srgbClr val="FFFFFF"/>
                </a:solidFill>
              </a:rPr>
              <a:t>outil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thérapeutique</a:t>
            </a:r>
            <a:r>
              <a:rPr sz="2800" b="1" dirty="0">
                <a:solidFill>
                  <a:srgbClr val="FFFFFF"/>
                </a:solidFill>
              </a:rPr>
              <a:t> de </a:t>
            </a:r>
            <a:endParaRPr lang="fr-FR" sz="2800" b="1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smtClean="0">
                <a:solidFill>
                  <a:srgbClr val="FFFFFF"/>
                </a:solidFill>
              </a:rPr>
              <a:t>haute </a:t>
            </a:r>
            <a:r>
              <a:rPr sz="2800" b="1" dirty="0" err="1">
                <a:solidFill>
                  <a:srgbClr val="FFFFFF"/>
                </a:solidFill>
              </a:rPr>
              <a:t>précision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2729" y="365760"/>
            <a:ext cx="811196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rPr dirty="0"/>
              <a:t>A. </a:t>
            </a:r>
            <a:r>
              <a:rPr dirty="0" err="1"/>
              <a:t>Semelles</a:t>
            </a:r>
            <a:r>
              <a:rPr dirty="0"/>
              <a:t> </a:t>
            </a:r>
            <a:r>
              <a:rPr dirty="0" err="1"/>
              <a:t>orthopédiques</a:t>
            </a:r>
            <a:r>
              <a:rPr dirty="0"/>
              <a:t> </a:t>
            </a:r>
            <a:endParaRPr lang="fr-FR" dirty="0" smtClean="0"/>
          </a:p>
          <a:p>
            <a:pPr>
              <a:defRPr sz="3600" b="1">
                <a:solidFill>
                  <a:srgbClr val="FFFFFF"/>
                </a:solidFill>
              </a:defRPr>
            </a:pPr>
            <a:r>
              <a:rPr lang="fr-FR" dirty="0"/>
              <a:t>	</a:t>
            </a:r>
            <a:r>
              <a:rPr lang="fr-FR" dirty="0" smtClean="0"/>
              <a:t>		</a:t>
            </a:r>
            <a:r>
              <a:rPr dirty="0" smtClean="0"/>
              <a:t>– </a:t>
            </a:r>
            <a:r>
              <a:rPr dirty="0" err="1"/>
              <a:t>Rôle</a:t>
            </a:r>
            <a:r>
              <a:rPr dirty="0"/>
              <a:t> et </a:t>
            </a:r>
            <a:r>
              <a:rPr dirty="0" err="1"/>
              <a:t>principes</a:t>
            </a:r>
            <a:r>
              <a:rPr dirty="0"/>
              <a:t> </a:t>
            </a:r>
            <a:r>
              <a:rPr dirty="0" err="1"/>
              <a:t>biomécaniques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472511" y="1566089"/>
            <a:ext cx="8033931" cy="46782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Correction </a:t>
            </a:r>
            <a:r>
              <a:rPr sz="2800" b="0" dirty="0" err="1">
                <a:solidFill>
                  <a:srgbClr val="FFFFFF"/>
                </a:solidFill>
              </a:rPr>
              <a:t>statique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1" dirty="0" err="1">
                <a:solidFill>
                  <a:srgbClr val="FFFFFF"/>
                </a:solidFill>
              </a:rPr>
              <a:t>rééquilibrer</a:t>
            </a:r>
            <a:r>
              <a:rPr sz="2800" b="1" dirty="0">
                <a:solidFill>
                  <a:srgbClr val="FFFFFF"/>
                </a:solidFill>
              </a:rPr>
              <a:t> les </a:t>
            </a:r>
            <a:r>
              <a:rPr sz="2800" b="1" dirty="0" err="1">
                <a:solidFill>
                  <a:srgbClr val="FFFFFF"/>
                </a:solidFill>
              </a:rPr>
              <a:t>appuis</a:t>
            </a:r>
            <a:r>
              <a:rPr sz="2800" b="0" dirty="0">
                <a:solidFill>
                  <a:srgbClr val="FFFFFF"/>
                </a:solidFill>
              </a:rPr>
              <a:t> (pied </a:t>
            </a:r>
            <a:r>
              <a:rPr sz="2800" b="0" dirty="0" smtClean="0">
                <a:solidFill>
                  <a:srgbClr val="FFFFFF"/>
                </a:solidFill>
              </a:rPr>
              <a:t>plat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smtClean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creux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inégalité</a:t>
            </a:r>
            <a:r>
              <a:rPr sz="2800" b="0" dirty="0" smtClean="0">
                <a:solidFill>
                  <a:srgbClr val="FFFFFF"/>
                </a:solidFill>
              </a:rPr>
              <a:t>).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Répartition</a:t>
            </a:r>
            <a:r>
              <a:rPr sz="2800" b="0" dirty="0">
                <a:solidFill>
                  <a:srgbClr val="FFFFFF"/>
                </a:solidFill>
              </a:rPr>
              <a:t> des </a:t>
            </a:r>
            <a:r>
              <a:rPr sz="2800" b="0" dirty="0" err="1">
                <a:solidFill>
                  <a:srgbClr val="FFFFFF"/>
                </a:solidFill>
              </a:rPr>
              <a:t>pressions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1" dirty="0">
                <a:solidFill>
                  <a:srgbClr val="FFFFFF"/>
                </a:solidFill>
              </a:rPr>
              <a:t>limiter les hyper-</a:t>
            </a:r>
            <a:r>
              <a:rPr sz="2800" b="1" dirty="0" err="1">
                <a:solidFill>
                  <a:srgbClr val="FFFFFF"/>
                </a:solidFill>
              </a:rPr>
              <a:t>appuis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métatarsiens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Absorption des </a:t>
            </a:r>
            <a:r>
              <a:rPr sz="2800" b="0" dirty="0" err="1">
                <a:solidFill>
                  <a:srgbClr val="FFFFFF"/>
                </a:solidFill>
              </a:rPr>
              <a:t>chocs</a:t>
            </a:r>
            <a:r>
              <a:rPr sz="2800" b="0" dirty="0">
                <a:solidFill>
                  <a:srgbClr val="FFFFFF"/>
                </a:solidFill>
              </a:rPr>
              <a:t> : </a:t>
            </a:r>
            <a:r>
              <a:rPr sz="2800" b="1" dirty="0">
                <a:solidFill>
                  <a:srgbClr val="FFFFFF"/>
                </a:solidFill>
              </a:rPr>
              <a:t>EVA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>
                <a:solidFill>
                  <a:srgbClr val="FFFFFF"/>
                </a:solidFill>
              </a:rPr>
              <a:t>silicone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polymères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amortissants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Soulagement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antalgique</a:t>
            </a:r>
            <a:r>
              <a:rPr sz="2800" b="0" dirty="0">
                <a:solidFill>
                  <a:srgbClr val="FFFFFF"/>
                </a:solidFill>
              </a:rPr>
              <a:t> et </a:t>
            </a:r>
            <a:r>
              <a:rPr sz="2800" b="1" dirty="0" err="1">
                <a:solidFill>
                  <a:srgbClr val="FFFFFF"/>
                </a:solidFill>
              </a:rPr>
              <a:t>économie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articulaire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6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365760"/>
            <a:ext cx="82296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Rôle des semelles – Optimisation posturale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8373" y="1290813"/>
            <a:ext cx="7966668" cy="29546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>
                <a:solidFill>
                  <a:srgbClr val="FFFFFF"/>
                </a:solidFill>
              </a:rPr>
              <a:t>Action sur la </a:t>
            </a:r>
            <a:r>
              <a:rPr sz="2800" b="1" dirty="0" err="1">
                <a:solidFill>
                  <a:srgbClr val="FFFFFF"/>
                </a:solidFill>
              </a:rPr>
              <a:t>chaîne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cinétique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ascendante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smtClean="0">
                <a:solidFill>
                  <a:srgbClr val="FFFFFF"/>
                </a:solidFill>
              </a:rPr>
              <a:t>(</a:t>
            </a:r>
            <a:r>
              <a:rPr sz="2800" b="0" dirty="0" err="1">
                <a:solidFill>
                  <a:srgbClr val="FFFFFF"/>
                </a:solidFill>
              </a:rPr>
              <a:t>cheville</a:t>
            </a:r>
            <a:r>
              <a:rPr sz="2800" b="0" dirty="0">
                <a:solidFill>
                  <a:srgbClr val="FFFFFF"/>
                </a:solidFill>
              </a:rPr>
              <a:t> → </a:t>
            </a:r>
            <a:r>
              <a:rPr sz="2800" b="0" dirty="0" err="1">
                <a:solidFill>
                  <a:srgbClr val="FFFFFF"/>
                </a:solidFill>
              </a:rPr>
              <a:t>genou</a:t>
            </a:r>
            <a:r>
              <a:rPr sz="2800" b="0" dirty="0">
                <a:solidFill>
                  <a:srgbClr val="FFFFFF"/>
                </a:solidFill>
              </a:rPr>
              <a:t> → </a:t>
            </a:r>
            <a:r>
              <a:rPr sz="2800" b="0" dirty="0" err="1">
                <a:solidFill>
                  <a:srgbClr val="FFFFFF"/>
                </a:solidFill>
              </a:rPr>
              <a:t>bassin</a:t>
            </a:r>
            <a:r>
              <a:rPr sz="2800" b="0" dirty="0" smtClean="0">
                <a:solidFill>
                  <a:srgbClr val="FFFFFF"/>
                </a:solidFill>
              </a:rPr>
              <a:t>).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Effet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mesurable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dès</a:t>
            </a:r>
            <a:r>
              <a:rPr sz="2800" b="0" dirty="0">
                <a:solidFill>
                  <a:srgbClr val="FFFFFF"/>
                </a:solidFill>
              </a:rPr>
              <a:t> les </a:t>
            </a:r>
            <a:r>
              <a:rPr sz="2800" b="1" dirty="0">
                <a:solidFill>
                  <a:srgbClr val="FFFFFF"/>
                </a:solidFill>
              </a:rPr>
              <a:t>premières </a:t>
            </a:r>
            <a:r>
              <a:rPr sz="2800" b="1" dirty="0" err="1">
                <a:solidFill>
                  <a:srgbClr val="FFFFFF"/>
                </a:solidFill>
              </a:rPr>
              <a:t>semaines</a:t>
            </a:r>
            <a:r>
              <a:rPr sz="2800" b="1" dirty="0">
                <a:solidFill>
                  <a:srgbClr val="FFFFFF"/>
                </a:solidFill>
              </a:rPr>
              <a:t> de port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u="sng" dirty="0">
                <a:solidFill>
                  <a:srgbClr val="FFFFFF"/>
                </a:solidFill>
              </a:rPr>
              <a:t>🔹 </a:t>
            </a:r>
            <a:r>
              <a:rPr sz="2800" b="1" u="sng" dirty="0" err="1">
                <a:solidFill>
                  <a:srgbClr val="FFFFFF"/>
                </a:solidFill>
              </a:rPr>
              <a:t>Objectif</a:t>
            </a:r>
            <a:r>
              <a:rPr sz="2800" b="1" u="sng" dirty="0">
                <a:solidFill>
                  <a:srgbClr val="FFFFFF"/>
                </a:solidFill>
              </a:rPr>
              <a:t> : </a:t>
            </a:r>
            <a:r>
              <a:rPr sz="2800" b="0" dirty="0" err="1">
                <a:solidFill>
                  <a:srgbClr val="FFFFFF"/>
                </a:solidFill>
              </a:rPr>
              <a:t>confort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dynamique</a:t>
            </a:r>
            <a:r>
              <a:rPr sz="2800" b="0" dirty="0">
                <a:solidFill>
                  <a:srgbClr val="FFFFFF"/>
                </a:solidFill>
              </a:rPr>
              <a:t>, posture </a:t>
            </a:r>
            <a:r>
              <a:rPr sz="2800" b="0" dirty="0" err="1">
                <a:solidFill>
                  <a:srgbClr val="FFFFFF"/>
                </a:solidFill>
              </a:rPr>
              <a:t>harmonisée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365760"/>
            <a:ext cx="82296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Typologie des semelles orthopédiques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7251" y="881809"/>
            <a:ext cx="7636642" cy="59708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>
                <a:solidFill>
                  <a:srgbClr val="FFFFFF"/>
                </a:solidFill>
              </a:rPr>
              <a:t>Correction</a:t>
            </a:r>
            <a:r>
              <a:rPr sz="2800" b="0" dirty="0">
                <a:solidFill>
                  <a:srgbClr val="FFFFFF"/>
                </a:solidFill>
              </a:rPr>
              <a:t> → modifier </a:t>
            </a:r>
            <a:r>
              <a:rPr sz="2800" b="0" dirty="0" err="1">
                <a:solidFill>
                  <a:srgbClr val="FFFFFF"/>
                </a:solidFill>
              </a:rPr>
              <a:t>l’axe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ou</a:t>
            </a:r>
            <a:r>
              <a:rPr sz="2800" b="0" dirty="0">
                <a:solidFill>
                  <a:srgbClr val="FFFFFF"/>
                </a:solidFill>
              </a:rPr>
              <a:t> la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répartition</a:t>
            </a: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0" dirty="0">
                <a:solidFill>
                  <a:srgbClr val="FFFFFF"/>
                </a:solidFill>
              </a:rPr>
              <a:t>(</a:t>
            </a:r>
            <a:r>
              <a:rPr sz="2800" b="0" dirty="0" err="1">
                <a:solidFill>
                  <a:srgbClr val="FFFFFF"/>
                </a:solidFill>
              </a:rPr>
              <a:t>varus</a:t>
            </a:r>
            <a:r>
              <a:rPr sz="2800" b="0" dirty="0">
                <a:solidFill>
                  <a:srgbClr val="FFFFFF"/>
                </a:solidFill>
              </a:rPr>
              <a:t>/valgus</a:t>
            </a:r>
            <a:r>
              <a:rPr sz="2800" b="0" dirty="0" smtClean="0">
                <a:solidFill>
                  <a:srgbClr val="FFFFFF"/>
                </a:solidFill>
              </a:rPr>
              <a:t>).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>
                <a:solidFill>
                  <a:srgbClr val="FFFFFF"/>
                </a:solidFill>
              </a:rPr>
              <a:t>Soutien</a:t>
            </a:r>
            <a:r>
              <a:rPr sz="2800" b="0" dirty="0">
                <a:solidFill>
                  <a:srgbClr val="FFFFFF"/>
                </a:solidFill>
              </a:rPr>
              <a:t> → </a:t>
            </a:r>
            <a:r>
              <a:rPr sz="2800" b="0" dirty="0" err="1">
                <a:solidFill>
                  <a:srgbClr val="FFFFFF"/>
                </a:solidFill>
              </a:rPr>
              <a:t>maintenir</a:t>
            </a:r>
            <a:r>
              <a:rPr sz="2800" b="0" dirty="0">
                <a:solidFill>
                  <a:srgbClr val="FFFFFF"/>
                </a:solidFill>
              </a:rPr>
              <a:t> la </a:t>
            </a:r>
            <a:r>
              <a:rPr sz="2800" b="0" dirty="0" err="1">
                <a:solidFill>
                  <a:srgbClr val="FFFFFF"/>
                </a:solidFill>
              </a:rPr>
              <a:t>voûte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 smtClean="0">
                <a:solidFill>
                  <a:srgbClr val="FFFFFF"/>
                </a:solidFill>
              </a:rPr>
              <a:t>plantaire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0" dirty="0">
                <a:solidFill>
                  <a:srgbClr val="FFFFFF"/>
                </a:solidFill>
              </a:rPr>
              <a:t>(fatigue, </a:t>
            </a:r>
            <a:r>
              <a:rPr sz="2800" b="0" dirty="0" err="1">
                <a:solidFill>
                  <a:srgbClr val="FFFFFF"/>
                </a:solidFill>
              </a:rPr>
              <a:t>prévention</a:t>
            </a:r>
            <a:r>
              <a:rPr sz="2800" b="0" dirty="0" smtClean="0">
                <a:solidFill>
                  <a:srgbClr val="FFFFFF"/>
                </a:solidFill>
              </a:rPr>
              <a:t>).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>
                <a:solidFill>
                  <a:srgbClr val="FFFFFF"/>
                </a:solidFill>
              </a:rPr>
              <a:t>Décharge</a:t>
            </a:r>
            <a:r>
              <a:rPr sz="2800" b="0" dirty="0">
                <a:solidFill>
                  <a:srgbClr val="FFFFFF"/>
                </a:solidFill>
              </a:rPr>
              <a:t> → </a:t>
            </a:r>
            <a:r>
              <a:rPr sz="2800" b="0" dirty="0" err="1">
                <a:solidFill>
                  <a:srgbClr val="FFFFFF"/>
                </a:solidFill>
              </a:rPr>
              <a:t>supprimer</a:t>
            </a:r>
            <a:r>
              <a:rPr sz="2800" b="0" dirty="0">
                <a:solidFill>
                  <a:srgbClr val="FFFFFF"/>
                </a:solidFill>
              </a:rPr>
              <a:t> la </a:t>
            </a:r>
            <a:r>
              <a:rPr sz="2800" b="0" dirty="0" err="1">
                <a:solidFill>
                  <a:srgbClr val="FFFFFF"/>
                </a:solidFill>
              </a:rPr>
              <a:t>pression</a:t>
            </a:r>
            <a:r>
              <a:rPr sz="2800" b="0" dirty="0">
                <a:solidFill>
                  <a:srgbClr val="FFFFFF"/>
                </a:solidFill>
              </a:rPr>
              <a:t> sur </a:t>
            </a:r>
            <a:r>
              <a:rPr sz="2800" b="0" dirty="0" err="1">
                <a:solidFill>
                  <a:srgbClr val="FFFFFF"/>
                </a:solidFill>
              </a:rPr>
              <a:t>une</a:t>
            </a:r>
            <a:r>
              <a:rPr sz="2800" b="0" dirty="0">
                <a:solidFill>
                  <a:srgbClr val="FFFFFF"/>
                </a:solidFill>
              </a:rPr>
              <a:t> zone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pathologique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>
                <a:solidFill>
                  <a:srgbClr val="FFFFFF"/>
                </a:solidFill>
              </a:rPr>
              <a:t>Sport</a:t>
            </a:r>
            <a:r>
              <a:rPr sz="2800" b="0" dirty="0">
                <a:solidFill>
                  <a:srgbClr val="FFFFFF"/>
                </a:solidFill>
              </a:rPr>
              <a:t> → </a:t>
            </a:r>
            <a:r>
              <a:rPr sz="2800" b="0" dirty="0" err="1">
                <a:solidFill>
                  <a:srgbClr val="FFFFFF"/>
                </a:solidFill>
              </a:rPr>
              <a:t>amortir</a:t>
            </a:r>
            <a:r>
              <a:rPr sz="2800" b="0" dirty="0">
                <a:solidFill>
                  <a:srgbClr val="FFFFFF"/>
                </a:solidFill>
              </a:rPr>
              <a:t> et </a:t>
            </a:r>
            <a:r>
              <a:rPr sz="2800" b="0" dirty="0" err="1">
                <a:solidFill>
                  <a:srgbClr val="FFFFFF"/>
                </a:solidFill>
              </a:rPr>
              <a:t>stabiliser</a:t>
            </a:r>
            <a:r>
              <a:rPr sz="2800" b="0" dirty="0">
                <a:solidFill>
                  <a:srgbClr val="FFFFFF"/>
                </a:solidFill>
              </a:rPr>
              <a:t> (EVA, </a:t>
            </a:r>
            <a:r>
              <a:rPr sz="2800" b="0" dirty="0" err="1">
                <a:solidFill>
                  <a:srgbClr val="FFFFFF"/>
                </a:solidFill>
              </a:rPr>
              <a:t>carbone</a:t>
            </a:r>
            <a:r>
              <a:rPr sz="2800" b="0" dirty="0" smtClean="0">
                <a:solidFill>
                  <a:srgbClr val="FFFFFF"/>
                </a:solidFill>
              </a:rPr>
              <a:t>).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>
                <a:solidFill>
                  <a:srgbClr val="FFFFFF"/>
                </a:solidFill>
              </a:rPr>
              <a:t>Posturales</a:t>
            </a:r>
            <a:r>
              <a:rPr sz="2800" b="0" dirty="0">
                <a:solidFill>
                  <a:srgbClr val="FFFFFF"/>
                </a:solidFill>
              </a:rPr>
              <a:t> → </a:t>
            </a:r>
            <a:r>
              <a:rPr sz="2800" b="0" dirty="0" err="1">
                <a:solidFill>
                  <a:srgbClr val="FFFFFF"/>
                </a:solidFill>
              </a:rPr>
              <a:t>stimuler</a:t>
            </a:r>
            <a:r>
              <a:rPr sz="2800" b="0" dirty="0">
                <a:solidFill>
                  <a:srgbClr val="FFFFFF"/>
                </a:solidFill>
              </a:rPr>
              <a:t> la proprioception (</a:t>
            </a:r>
            <a:r>
              <a:rPr sz="2800" b="0" dirty="0" err="1">
                <a:solidFill>
                  <a:srgbClr val="FFFFFF"/>
                </a:solidFill>
              </a:rPr>
              <a:t>éléments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millimétriques</a:t>
            </a:r>
            <a:r>
              <a:rPr sz="2800" b="0" dirty="0">
                <a:solidFill>
                  <a:srgbClr val="FFFFFF"/>
                </a:solidFill>
              </a:rPr>
              <a:t>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365760"/>
            <a:ext cx="82296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Zoom : semelles de sport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819" y="914400"/>
            <a:ext cx="7958012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>
                <a:solidFill>
                  <a:srgbClr val="FFFFFF"/>
                </a:solidFill>
              </a:rPr>
              <a:t>Matériaux</a:t>
            </a:r>
            <a:r>
              <a:rPr sz="2800" b="1" dirty="0">
                <a:solidFill>
                  <a:srgbClr val="FFFFFF"/>
                </a:solidFill>
              </a:rPr>
              <a:t> : EVA </a:t>
            </a:r>
            <a:r>
              <a:rPr sz="2800" b="1" dirty="0" err="1">
                <a:solidFill>
                  <a:srgbClr val="FFFFFF"/>
                </a:solidFill>
              </a:rPr>
              <a:t>allégé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carbone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smtClean="0">
                <a:solidFill>
                  <a:srgbClr val="FFFFFF"/>
                </a:solidFill>
              </a:rPr>
              <a:t>mousses </a:t>
            </a:r>
            <a:r>
              <a:rPr sz="2800" b="1" dirty="0" err="1">
                <a:solidFill>
                  <a:srgbClr val="FFFFFF"/>
                </a:solidFill>
              </a:rPr>
              <a:t>ventilées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>
                <a:solidFill>
                  <a:srgbClr val="FFFFFF"/>
                </a:solidFill>
              </a:rPr>
              <a:t>Fonction</a:t>
            </a:r>
            <a:r>
              <a:rPr sz="2800" b="1" dirty="0">
                <a:solidFill>
                  <a:srgbClr val="FFFFFF"/>
                </a:solidFill>
              </a:rPr>
              <a:t> : </a:t>
            </a:r>
            <a:r>
              <a:rPr sz="2800" b="1" dirty="0" err="1">
                <a:solidFill>
                  <a:srgbClr val="FFFFFF"/>
                </a:solidFill>
              </a:rPr>
              <a:t>amorti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stabilité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>
                <a:solidFill>
                  <a:srgbClr val="FFFFFF"/>
                </a:solidFill>
              </a:rPr>
              <a:t>performance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>
                <a:solidFill>
                  <a:srgbClr val="FFFFFF"/>
                </a:solidFill>
              </a:rPr>
              <a:t>Compatibilité</a:t>
            </a:r>
            <a:r>
              <a:rPr sz="2800" b="1" dirty="0">
                <a:solidFill>
                  <a:srgbClr val="FFFFFF"/>
                </a:solidFill>
              </a:rPr>
              <a:t> avec </a:t>
            </a:r>
            <a:r>
              <a:rPr sz="2800" b="1" dirty="0" err="1">
                <a:solidFill>
                  <a:srgbClr val="FFFFFF"/>
                </a:solidFill>
              </a:rPr>
              <a:t>chaussures</a:t>
            </a:r>
            <a:r>
              <a:rPr sz="2800" b="1" dirty="0">
                <a:solidFill>
                  <a:srgbClr val="FFFFFF"/>
                </a:solidFill>
              </a:rPr>
              <a:t> techniques : </a:t>
            </a:r>
            <a:r>
              <a:rPr sz="2800" b="0" dirty="0">
                <a:solidFill>
                  <a:srgbClr val="FFFFFF"/>
                </a:solidFill>
              </a:rPr>
              <a:t>running,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smtClean="0">
                <a:solidFill>
                  <a:srgbClr val="FFFFFF"/>
                </a:solidFill>
              </a:rPr>
              <a:t>foot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rando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365760"/>
            <a:ext cx="82296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Fabrication et technologies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2963" y="914400"/>
            <a:ext cx="7562455" cy="38164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>
                <a:solidFill>
                  <a:srgbClr val="FFFFFF"/>
                </a:solidFill>
              </a:rPr>
              <a:t>Deux</a:t>
            </a:r>
            <a:r>
              <a:rPr sz="2800" b="1" dirty="0">
                <a:solidFill>
                  <a:srgbClr val="FFFFFF"/>
                </a:solidFill>
              </a:rPr>
              <a:t> modes : </a:t>
            </a:r>
            <a:r>
              <a:rPr sz="2800" b="1" dirty="0" err="1">
                <a:solidFill>
                  <a:srgbClr val="FFFFFF"/>
                </a:solidFill>
              </a:rPr>
              <a:t>thermoformable</a:t>
            </a:r>
            <a:r>
              <a:rPr sz="2800" b="1" dirty="0">
                <a:solidFill>
                  <a:srgbClr val="FFFFFF"/>
                </a:solidFill>
              </a:rPr>
              <a:t> de </a:t>
            </a:r>
            <a:r>
              <a:rPr sz="2800" b="1" dirty="0" err="1">
                <a:solidFill>
                  <a:srgbClr val="FFFFFF"/>
                </a:solidFill>
              </a:rPr>
              <a:t>série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ou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1" dirty="0">
                <a:solidFill>
                  <a:srgbClr val="FFFFFF"/>
                </a:solidFill>
              </a:rPr>
              <a:t>sur </a:t>
            </a:r>
            <a:endParaRPr lang="fr-FR" sz="2800" b="1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 smtClean="0">
                <a:solidFill>
                  <a:srgbClr val="FFFFFF"/>
                </a:solidFill>
              </a:rPr>
              <a:t>mesure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>
                <a:solidFill>
                  <a:srgbClr val="FFFFFF"/>
                </a:solidFill>
              </a:rPr>
              <a:t>Étapes</a:t>
            </a:r>
            <a:r>
              <a:rPr sz="2800" b="1" dirty="0">
                <a:solidFill>
                  <a:srgbClr val="FFFFFF"/>
                </a:solidFill>
              </a:rPr>
              <a:t> : </a:t>
            </a:r>
            <a:r>
              <a:rPr sz="2800" b="0" dirty="0" err="1">
                <a:solidFill>
                  <a:srgbClr val="FFFFFF"/>
                </a:solidFill>
              </a:rPr>
              <a:t>empreinte</a:t>
            </a:r>
            <a:r>
              <a:rPr sz="2800" b="0" dirty="0">
                <a:solidFill>
                  <a:srgbClr val="FFFFFF"/>
                </a:solidFill>
              </a:rPr>
              <a:t>, zones de correction, </a:t>
            </a:r>
            <a:r>
              <a:rPr sz="2800" b="0" dirty="0" err="1">
                <a:solidFill>
                  <a:srgbClr val="FFFFFF"/>
                </a:solidFill>
              </a:rPr>
              <a:t>choix</a:t>
            </a:r>
            <a:r>
              <a:rPr sz="2800" b="0" dirty="0">
                <a:solidFill>
                  <a:srgbClr val="FFFFFF"/>
                </a:solidFill>
              </a:rPr>
              <a:t> des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matériaux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0" dirty="0" err="1">
                <a:solidFill>
                  <a:srgbClr val="FFFFFF"/>
                </a:solidFill>
              </a:rPr>
              <a:t>essayage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>
                <a:solidFill>
                  <a:srgbClr val="FFFFFF"/>
                </a:solidFill>
              </a:rPr>
              <a:t>Matériaux</a:t>
            </a:r>
            <a:r>
              <a:rPr sz="2800" b="1" dirty="0">
                <a:solidFill>
                  <a:srgbClr val="FFFFFF"/>
                </a:solidFill>
              </a:rPr>
              <a:t> : EVA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liège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>
                <a:solidFill>
                  <a:srgbClr val="FFFFFF"/>
                </a:solidFill>
              </a:rPr>
              <a:t>silicone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résine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multicouches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494" y="4620444"/>
            <a:ext cx="7421011" cy="216247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365760"/>
            <a:ext cx="82296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Processus de conception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9697" y="962339"/>
            <a:ext cx="8018092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Empreinte</a:t>
            </a: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statique</a:t>
            </a:r>
            <a:r>
              <a:rPr sz="2800" b="0" dirty="0">
                <a:solidFill>
                  <a:srgbClr val="FFFFFF"/>
                </a:solidFill>
              </a:rPr>
              <a:t> &amp; </a:t>
            </a:r>
            <a:r>
              <a:rPr sz="2800" b="0" dirty="0" err="1" smtClean="0">
                <a:solidFill>
                  <a:srgbClr val="FFFFFF"/>
                </a:solidFill>
              </a:rPr>
              <a:t>dynamique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Détermination</a:t>
            </a:r>
            <a:r>
              <a:rPr sz="2800" b="0" dirty="0" smtClean="0">
                <a:solidFill>
                  <a:srgbClr val="FFFFFF"/>
                </a:solidFill>
              </a:rPr>
              <a:t> des zones de </a:t>
            </a:r>
            <a:r>
              <a:rPr sz="2800" b="1" dirty="0" smtClean="0">
                <a:solidFill>
                  <a:srgbClr val="FFFFFF"/>
                </a:solidFill>
              </a:rPr>
              <a:t>correction / </a:t>
            </a:r>
            <a:r>
              <a:rPr sz="2800" b="1" dirty="0" err="1" smtClean="0">
                <a:solidFill>
                  <a:srgbClr val="FFFFFF"/>
                </a:solidFill>
              </a:rPr>
              <a:t>décharge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 smtClean="0">
                <a:solidFill>
                  <a:srgbClr val="FFFFFF"/>
                </a:solidFill>
              </a:rPr>
              <a:t>Choix</a:t>
            </a:r>
            <a:r>
              <a:rPr sz="2800" b="0" dirty="0" smtClean="0">
                <a:solidFill>
                  <a:srgbClr val="FFFFFF"/>
                </a:solidFill>
              </a:rPr>
              <a:t> </a:t>
            </a:r>
            <a:r>
              <a:rPr sz="2800" b="0" dirty="0">
                <a:solidFill>
                  <a:srgbClr val="FFFFFF"/>
                </a:solidFill>
              </a:rPr>
              <a:t>des </a:t>
            </a:r>
            <a:r>
              <a:rPr sz="2800" b="0" dirty="0" err="1">
                <a:solidFill>
                  <a:srgbClr val="FFFFFF"/>
                </a:solidFill>
              </a:rPr>
              <a:t>matériaux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selon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poids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activité</a:t>
            </a:r>
            <a:r>
              <a:rPr sz="2800" b="0" dirty="0">
                <a:solidFill>
                  <a:srgbClr val="FFFFFF"/>
                </a:solidFill>
              </a:rPr>
              <a:t>, </a:t>
            </a:r>
            <a:r>
              <a:rPr sz="2800" b="1" dirty="0" err="1">
                <a:solidFill>
                  <a:srgbClr val="FFFFFF"/>
                </a:solidFill>
              </a:rPr>
              <a:t>pathologie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err="1" smtClean="0">
                <a:solidFill>
                  <a:srgbClr val="FFFFFF"/>
                </a:solidFill>
              </a:rPr>
              <a:t>Essayage</a:t>
            </a:r>
            <a:r>
              <a:rPr sz="2800" b="1" dirty="0" smtClean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en</a:t>
            </a:r>
            <a:r>
              <a:rPr sz="2800" b="1" dirty="0">
                <a:solidFill>
                  <a:srgbClr val="FFFFFF"/>
                </a:solidFill>
              </a:rPr>
              <a:t> charge</a:t>
            </a:r>
            <a:r>
              <a:rPr sz="2800" b="0" dirty="0">
                <a:solidFill>
                  <a:srgbClr val="FFFFFF"/>
                </a:solidFill>
              </a:rPr>
              <a:t> pour validation </a:t>
            </a:r>
            <a:r>
              <a:rPr sz="2800" b="0" dirty="0" err="1">
                <a:solidFill>
                  <a:srgbClr val="FFFFFF"/>
                </a:solidFill>
              </a:rPr>
              <a:t>biomécanique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365760"/>
            <a:ext cx="7441653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rPr dirty="0"/>
              <a:t>B. </a:t>
            </a:r>
            <a:r>
              <a:rPr dirty="0" err="1"/>
              <a:t>Orthèses</a:t>
            </a:r>
            <a:r>
              <a:rPr dirty="0"/>
              <a:t> </a:t>
            </a:r>
            <a:r>
              <a:rPr dirty="0" err="1"/>
              <a:t>plantaires</a:t>
            </a:r>
            <a:r>
              <a:rPr dirty="0"/>
              <a:t> </a:t>
            </a:r>
            <a:endParaRPr lang="fr-FR" dirty="0" smtClean="0"/>
          </a:p>
          <a:p>
            <a:pPr>
              <a:defRPr sz="3600" b="1">
                <a:solidFill>
                  <a:srgbClr val="FFFFFF"/>
                </a:solidFill>
              </a:defRPr>
            </a:pPr>
            <a:r>
              <a:rPr lang="fr-FR" dirty="0"/>
              <a:t>	</a:t>
            </a:r>
            <a:r>
              <a:rPr lang="fr-FR" dirty="0" smtClean="0"/>
              <a:t>					</a:t>
            </a:r>
            <a:r>
              <a:rPr dirty="0" smtClean="0"/>
              <a:t>– </a:t>
            </a:r>
            <a:r>
              <a:rPr dirty="0" err="1"/>
              <a:t>Définition</a:t>
            </a:r>
            <a:r>
              <a:rPr dirty="0"/>
              <a:t> et </a:t>
            </a:r>
            <a:r>
              <a:rPr dirty="0" err="1"/>
              <a:t>objectifs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474706" y="1752452"/>
            <a:ext cx="7525458" cy="38164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Dispositifs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correcteurs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ou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compensateurs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intégrés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smtClean="0">
                <a:solidFill>
                  <a:srgbClr val="FFFFFF"/>
                </a:solidFill>
              </a:rPr>
              <a:t>à </a:t>
            </a:r>
            <a:r>
              <a:rPr sz="2800" b="0" dirty="0">
                <a:solidFill>
                  <a:srgbClr val="FFFFFF"/>
                </a:solidFill>
              </a:rPr>
              <a:t>la </a:t>
            </a:r>
            <a:r>
              <a:rPr sz="2800" b="0" dirty="0" err="1">
                <a:solidFill>
                  <a:srgbClr val="FFFFFF"/>
                </a:solidFill>
              </a:rPr>
              <a:t>chaussure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Adaptent</a:t>
            </a:r>
            <a:r>
              <a:rPr sz="2800" b="0" dirty="0">
                <a:solidFill>
                  <a:srgbClr val="FFFFFF"/>
                </a:solidFill>
              </a:rPr>
              <a:t> le pied à la </a:t>
            </a:r>
            <a:r>
              <a:rPr sz="2800" b="0" dirty="0" err="1">
                <a:solidFill>
                  <a:srgbClr val="FFFFFF"/>
                </a:solidFill>
              </a:rPr>
              <a:t>marche</a:t>
            </a:r>
            <a:r>
              <a:rPr sz="2800" b="0" dirty="0">
                <a:solidFill>
                  <a:srgbClr val="FFFFFF"/>
                </a:solidFill>
              </a:rPr>
              <a:t> et </a:t>
            </a:r>
            <a:r>
              <a:rPr sz="2800" b="0" dirty="0" err="1">
                <a:solidFill>
                  <a:srgbClr val="FFFFFF"/>
                </a:solidFill>
              </a:rPr>
              <a:t>restaurent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smtClean="0">
                <a:solidFill>
                  <a:srgbClr val="FFFFFF"/>
                </a:solidFill>
              </a:rPr>
              <a:t>la </a:t>
            </a:r>
            <a:r>
              <a:rPr sz="2800" b="1" dirty="0" err="1">
                <a:solidFill>
                  <a:srgbClr val="FFFFFF"/>
                </a:solidFill>
              </a:rPr>
              <a:t>statique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 smtClean="0">
                <a:solidFill>
                  <a:srgbClr val="FFFFFF"/>
                </a:solidFill>
              </a:rPr>
              <a:t>harmonieuse</a:t>
            </a:r>
            <a:r>
              <a:rPr sz="2800" b="0" dirty="0" smtClean="0">
                <a:solidFill>
                  <a:srgbClr val="FFFFFF"/>
                </a:solidFill>
              </a:rPr>
              <a:t>.</a:t>
            </a:r>
            <a:endParaRPr lang="fr-FR" sz="2800" b="0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endParaRPr sz="2800" b="0" dirty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0" dirty="0" err="1">
                <a:solidFill>
                  <a:srgbClr val="FFFFFF"/>
                </a:solidFill>
              </a:rPr>
              <a:t>Élément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dirty="0" err="1">
                <a:solidFill>
                  <a:srgbClr val="FFFFFF"/>
                </a:solidFill>
              </a:rPr>
              <a:t>clé</a:t>
            </a:r>
            <a:r>
              <a:rPr sz="2800" b="0" dirty="0">
                <a:solidFill>
                  <a:srgbClr val="FFFFFF"/>
                </a:solidFill>
              </a:rPr>
              <a:t> de la </a:t>
            </a:r>
            <a:r>
              <a:rPr sz="2800" b="1" dirty="0" err="1">
                <a:solidFill>
                  <a:srgbClr val="FFFFFF"/>
                </a:solidFill>
              </a:rPr>
              <a:t>chaîne</a:t>
            </a:r>
            <a:r>
              <a:rPr sz="2800" b="1" dirty="0">
                <a:solidFill>
                  <a:srgbClr val="FFFFFF"/>
                </a:solidFill>
              </a:rPr>
              <a:t> </a:t>
            </a:r>
            <a:r>
              <a:rPr sz="2800" b="1" dirty="0" err="1" smtClean="0">
                <a:solidFill>
                  <a:srgbClr val="FFFFFF"/>
                </a:solidFill>
              </a:rPr>
              <a:t>cinétique</a:t>
            </a:r>
            <a:endParaRPr lang="fr-FR" sz="2800" b="1" dirty="0" smtClean="0">
              <a:solidFill>
                <a:srgbClr val="FFFFFF"/>
              </a:solidFill>
            </a:endParaRPr>
          </a:p>
          <a:p>
            <a:pPr>
              <a:defRPr sz="2200">
                <a:solidFill>
                  <a:srgbClr val="FFFFFF"/>
                </a:solidFill>
              </a:defRPr>
            </a:pPr>
            <a:r>
              <a:rPr sz="2800" b="1" dirty="0" smtClean="0">
                <a:solidFill>
                  <a:srgbClr val="FFFFFF"/>
                </a:solidFill>
              </a:rPr>
              <a:t> </a:t>
            </a:r>
            <a:r>
              <a:rPr sz="2800" b="1" dirty="0" err="1">
                <a:solidFill>
                  <a:srgbClr val="FFFFFF"/>
                </a:solidFill>
              </a:rPr>
              <a:t>ascendante</a:t>
            </a:r>
            <a:r>
              <a:rPr sz="2800" b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297" y="4303716"/>
            <a:ext cx="3089984" cy="22448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856</Words>
  <Application>Microsoft Office PowerPoint</Application>
  <PresentationFormat>Affichage à l'écran (4:3)</PresentationFormat>
  <Paragraphs>239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/>
  <cp:keywords/>
  <dc:description>generated using python-pptx</dc:description>
  <cp:lastModifiedBy>Arnaud Cinturel</cp:lastModifiedBy>
  <cp:revision>8</cp:revision>
  <dcterms:created xsi:type="dcterms:W3CDTF">2013-01-27T09:14:16Z</dcterms:created>
  <dcterms:modified xsi:type="dcterms:W3CDTF">2026-01-23T18:45:17Z</dcterms:modified>
  <cp:category/>
</cp:coreProperties>
</file>